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7.xml" ContentType="application/vnd.openxmlformats-officedocument.presentationml.notesSlide+xml"/>
  <Override PartName="/ppt/charts/chart15.xml" ContentType="application/vnd.openxmlformats-officedocument.drawingml.chart+xml"/>
  <Override PartName="/ppt/notesSlides/notesSlide8.xml" ContentType="application/vnd.openxmlformats-officedocument.presentationml.notesSlide+xml"/>
  <Override PartName="/ppt/charts/chart16.xml" ContentType="application/vnd.openxmlformats-officedocument.drawingml.chart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notesSlides/notesSlide10.xml" ContentType="application/vnd.openxmlformats-officedocument.presentationml.notesSlide+xml"/>
  <Override PartName="/ppt/charts/chart18.xml" ContentType="application/vnd.openxmlformats-officedocument.drawingml.chart+xml"/>
  <Override PartName="/ppt/notesSlides/notesSlide11.xml" ContentType="application/vnd.openxmlformats-officedocument.presentationml.notesSlide+xml"/>
  <Override PartName="/ppt/charts/chart19.xml" ContentType="application/vnd.openxmlformats-officedocument.drawingml.chart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48"/>
  </p:notesMasterIdLst>
  <p:sldIdLst>
    <p:sldId id="256" r:id="rId2"/>
    <p:sldId id="257" r:id="rId3"/>
    <p:sldId id="260" r:id="rId4"/>
    <p:sldId id="258" r:id="rId5"/>
    <p:sldId id="284" r:id="rId6"/>
    <p:sldId id="285" r:id="rId7"/>
    <p:sldId id="259" r:id="rId8"/>
    <p:sldId id="262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273" r:id="rId20"/>
    <p:sldId id="274" r:id="rId21"/>
    <p:sldId id="288" r:id="rId22"/>
    <p:sldId id="269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6" r:id="rId31"/>
    <p:sldId id="287" r:id="rId32"/>
    <p:sldId id="289" r:id="rId33"/>
    <p:sldId id="295" r:id="rId34"/>
    <p:sldId id="296" r:id="rId35"/>
    <p:sldId id="297" r:id="rId36"/>
    <p:sldId id="299" r:id="rId37"/>
    <p:sldId id="298" r:id="rId38"/>
    <p:sldId id="302" r:id="rId39"/>
    <p:sldId id="300" r:id="rId40"/>
    <p:sldId id="301" r:id="rId41"/>
    <p:sldId id="303" r:id="rId42"/>
    <p:sldId id="290" r:id="rId43"/>
    <p:sldId id="291" r:id="rId44"/>
    <p:sldId id="292" r:id="rId45"/>
    <p:sldId id="293" r:id="rId46"/>
    <p:sldId id="294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897"/>
    <a:srgbClr val="565656"/>
    <a:srgbClr val="0000FF"/>
    <a:srgbClr val="00FF00"/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353" autoAdjust="0"/>
    <p:restoredTop sz="86323" autoAdjust="0"/>
  </p:normalViewPr>
  <p:slideViewPr>
    <p:cSldViewPr>
      <p:cViewPr>
        <p:scale>
          <a:sx n="60" d="100"/>
          <a:sy n="60" d="100"/>
        </p:scale>
        <p:origin x="-1584" y="-156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dmin\Health\Apples\SAF\Patient%20Survey\Analysis\Apples%20Medical%20Centre%20-%20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gender!$B$7</c:f>
              <c:strCache>
                <c:ptCount val="1"/>
                <c:pt idx="0">
                  <c:v>Apples patient profile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1.1111111111111112E-2"/>
                  <c:y val="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33333333333230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9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gender!$A$8:$A$10</c:f>
              <c:strCache>
                <c:ptCount val="3"/>
                <c:pt idx="0">
                  <c:v>Not recorded</c:v>
                </c:pt>
                <c:pt idx="1">
                  <c:v>Male</c:v>
                </c:pt>
                <c:pt idx="2">
                  <c:v>Female</c:v>
                </c:pt>
              </c:strCache>
            </c:strRef>
          </c:cat>
          <c:val>
            <c:numRef>
              <c:f>gender!$B$8:$B$10</c:f>
              <c:numCache>
                <c:formatCode>0%</c:formatCode>
                <c:ptCount val="3"/>
                <c:pt idx="0">
                  <c:v>0</c:v>
                </c:pt>
                <c:pt idx="1">
                  <c:v>0.47</c:v>
                </c:pt>
                <c:pt idx="2">
                  <c:v>0.53</c:v>
                </c:pt>
              </c:numCache>
            </c:numRef>
          </c:val>
        </c:ser>
        <c:ser>
          <c:idx val="1"/>
          <c:order val="1"/>
          <c:tx>
            <c:strRef>
              <c:f>gender!$C$7</c:f>
              <c:strCache>
                <c:ptCount val="1"/>
                <c:pt idx="0">
                  <c:v>Survey interviewees </c:v>
                </c:pt>
              </c:strCache>
            </c:strRef>
          </c:tx>
          <c:spPr>
            <a:solidFill>
              <a:srgbClr val="00FF00"/>
            </a:solidFill>
            <a:ln>
              <a:solidFill>
                <a:srgbClr val="00FF00"/>
              </a:solidFill>
            </a:ln>
          </c:spPr>
          <c:invertIfNegative val="0"/>
          <c:dLbls>
            <c:dLbl>
              <c:idx val="0"/>
              <c:layout>
                <c:manualLayout>
                  <c:x val="1.78601814988208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300907494104034E-3"/>
                  <c:y val="-1.7038285428603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300907494104034E-3"/>
                  <c:y val="-5.9209690986715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gender!$A$8:$A$10</c:f>
              <c:strCache>
                <c:ptCount val="3"/>
                <c:pt idx="0">
                  <c:v>Not recorded</c:v>
                </c:pt>
                <c:pt idx="1">
                  <c:v>Male</c:v>
                </c:pt>
                <c:pt idx="2">
                  <c:v>Female</c:v>
                </c:pt>
              </c:strCache>
            </c:strRef>
          </c:cat>
          <c:val>
            <c:numRef>
              <c:f>gender!$C$8:$C$10</c:f>
              <c:numCache>
                <c:formatCode>0%</c:formatCode>
                <c:ptCount val="3"/>
                <c:pt idx="0">
                  <c:v>5.2631578947368418E-2</c:v>
                </c:pt>
                <c:pt idx="1">
                  <c:v>0.42763157894736842</c:v>
                </c:pt>
                <c:pt idx="2">
                  <c:v>0.51973684210526316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282432"/>
        <c:axId val="87283968"/>
        <c:axId val="0"/>
      </c:bar3DChart>
      <c:catAx>
        <c:axId val="8728243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283968"/>
        <c:crosses val="autoZero"/>
        <c:auto val="1"/>
        <c:lblAlgn val="ctr"/>
        <c:lblOffset val="100"/>
        <c:noMultiLvlLbl val="0"/>
      </c:catAx>
      <c:valAx>
        <c:axId val="8728396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87282432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Sheet1!$A$13:$A$20</c:f>
              <c:strCache>
                <c:ptCount val="8"/>
                <c:pt idx="0">
                  <c:v>Not sure</c:v>
                </c:pt>
                <c:pt idx="1">
                  <c:v>More than 3 weeks</c:v>
                </c:pt>
                <c:pt idx="2">
                  <c:v>15-21 days </c:v>
                </c:pt>
                <c:pt idx="3">
                  <c:v>8-14 days </c:v>
                </c:pt>
                <c:pt idx="4">
                  <c:v>6-7 days</c:v>
                </c:pt>
                <c:pt idx="5">
                  <c:v>4-5 days</c:v>
                </c:pt>
                <c:pt idx="6">
                  <c:v>2-3 days</c:v>
                </c:pt>
                <c:pt idx="7">
                  <c:v>Same day</c:v>
                </c:pt>
              </c:strCache>
            </c:strRef>
          </c:cat>
          <c:val>
            <c:numRef>
              <c:f>Sheet1!$B$13:$B$20</c:f>
              <c:numCache>
                <c:formatCode>0%</c:formatCode>
                <c:ptCount val="8"/>
                <c:pt idx="0">
                  <c:v>5.2999999999999999E-2</c:v>
                </c:pt>
                <c:pt idx="1">
                  <c:v>7.2999999999999995E-2</c:v>
                </c:pt>
                <c:pt idx="2">
                  <c:v>0.06</c:v>
                </c:pt>
                <c:pt idx="3">
                  <c:v>0.17899999999999999</c:v>
                </c:pt>
                <c:pt idx="4">
                  <c:v>9.2999999999999999E-2</c:v>
                </c:pt>
                <c:pt idx="5">
                  <c:v>0.16600000000000001</c:v>
                </c:pt>
                <c:pt idx="6">
                  <c:v>0.126</c:v>
                </c:pt>
                <c:pt idx="7">
                  <c:v>0.252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2267136"/>
        <c:axId val="82273024"/>
        <c:axId val="0"/>
      </c:bar3DChart>
      <c:catAx>
        <c:axId val="8226713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0"/>
            </a:pPr>
            <a:endParaRPr lang="en-US"/>
          </a:p>
        </c:txPr>
        <c:crossAx val="82273024"/>
        <c:crosses val="autoZero"/>
        <c:auto val="1"/>
        <c:lblAlgn val="ctr"/>
        <c:lblOffset val="100"/>
        <c:noMultiLvlLbl val="0"/>
      </c:catAx>
      <c:valAx>
        <c:axId val="82273024"/>
        <c:scaling>
          <c:orientation val="minMax"/>
          <c:max val="0.30000000000000004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82267136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FF00"/>
              </a:solidFill>
            </c:spPr>
          </c:dPt>
          <c:dPt>
            <c:idx val="1"/>
            <c:bubble3D val="0"/>
            <c:spPr>
              <a:solidFill>
                <a:srgbClr val="0000FF"/>
              </a:solidFill>
            </c:spPr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choosing!$A$29:$A$31</c:f>
              <c:strCache>
                <c:ptCount val="3"/>
                <c:pt idx="0">
                  <c:v>Yes, time lapse was of my choosing</c:v>
                </c:pt>
                <c:pt idx="1">
                  <c:v>No, time lapse was not of my choosing</c:v>
                </c:pt>
                <c:pt idx="2">
                  <c:v>Not sure</c:v>
                </c:pt>
              </c:strCache>
            </c:strRef>
          </c:cat>
          <c:val>
            <c:numRef>
              <c:f>choosing!$B$29:$B$31</c:f>
              <c:numCache>
                <c:formatCode>0%</c:formatCode>
                <c:ptCount val="3"/>
                <c:pt idx="0">
                  <c:v>0.63</c:v>
                </c:pt>
                <c:pt idx="1">
                  <c:v>0.33100000000000002</c:v>
                </c:pt>
                <c:pt idx="2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1.60798981015591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049936313474448E-2"/>
                  <c:y val="-1.0165790434231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99872626948897E-2"/>
                  <c:y val="-3.388596811410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0599235761693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079898101559117E-2"/>
                  <c:y val="-6.777193622820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7970754572243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697441025071289E-2"/>
                  <c:y val="-6.298903296459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reasons!$E$12:$E$18</c:f>
              <c:strCache>
                <c:ptCount val="7"/>
                <c:pt idx="0">
                  <c:v>Other</c:v>
                </c:pt>
                <c:pt idx="1">
                  <c:v>Routine check</c:v>
                </c:pt>
                <c:pt idx="2">
                  <c:v>Needed some forms/to see doctor before holiday</c:v>
                </c:pt>
                <c:pt idx="3">
                  <c:v>Specialist clinic/nurse</c:v>
                </c:pt>
                <c:pt idx="4">
                  <c:v>Given appointment</c:v>
                </c:pt>
                <c:pt idx="5">
                  <c:v>Earliest time to see preferred doctor/doctor away</c:v>
                </c:pt>
                <c:pt idx="6">
                  <c:v>Next available appointment</c:v>
                </c:pt>
              </c:strCache>
            </c:strRef>
          </c:cat>
          <c:val>
            <c:numRef>
              <c:f>reasons!$F$12:$F$18</c:f>
              <c:numCache>
                <c:formatCode>0%</c:formatCode>
                <c:ptCount val="7"/>
                <c:pt idx="0">
                  <c:v>0.16300000000000001</c:v>
                </c:pt>
                <c:pt idx="1">
                  <c:v>4.1000000000000002E-2</c:v>
                </c:pt>
                <c:pt idx="2">
                  <c:v>4.1000000000000002E-2</c:v>
                </c:pt>
                <c:pt idx="3">
                  <c:v>6.0999999999999999E-2</c:v>
                </c:pt>
                <c:pt idx="4">
                  <c:v>8.2000000000000003E-2</c:v>
                </c:pt>
                <c:pt idx="5">
                  <c:v>0.122</c:v>
                </c:pt>
                <c:pt idx="6">
                  <c:v>0.245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9744512"/>
        <c:axId val="89746048"/>
        <c:axId val="0"/>
      </c:bar3DChart>
      <c:catAx>
        <c:axId val="897445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en-US"/>
          </a:p>
        </c:txPr>
        <c:crossAx val="89746048"/>
        <c:crosses val="autoZero"/>
        <c:auto val="1"/>
        <c:lblAlgn val="ctr"/>
        <c:lblOffset val="100"/>
        <c:noMultiLvlLbl val="0"/>
      </c:catAx>
      <c:valAx>
        <c:axId val="89746048"/>
        <c:scaling>
          <c:orientation val="minMax"/>
          <c:max val="0.30000000000000004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89744512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00FF00"/>
            </a:solidFill>
          </c:spPr>
          <c:dPt>
            <c:idx val="1"/>
            <c:bubble3D val="0"/>
            <c:spPr>
              <a:solidFill>
                <a:srgbClr val="0000FF"/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'long appt'!$A$8:$A$9</c:f>
              <c:strCache>
                <c:ptCount val="2"/>
                <c:pt idx="0">
                  <c:v>Yes, aware you can ask for a longer appointment</c:v>
                </c:pt>
                <c:pt idx="1">
                  <c:v>No, not aware</c:v>
                </c:pt>
              </c:strCache>
            </c:strRef>
          </c:cat>
          <c:val>
            <c:numRef>
              <c:f>'long appt'!$B$8:$B$9</c:f>
              <c:numCache>
                <c:formatCode>0%</c:formatCode>
                <c:ptCount val="2"/>
                <c:pt idx="0">
                  <c:v>0.69699999999999995</c:v>
                </c:pt>
                <c:pt idx="1">
                  <c:v>0.30299999999999999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dLbl>
              <c:idx val="2"/>
              <c:layout>
                <c:manualLayout>
                  <c:x val="1.01751514788955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7671110976881625E-2"/>
                  <c:y val="5.9899004932365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566868638527343E-2"/>
                  <c:y val="-6.65544499248511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freq!$A$13:$A$19</c:f>
              <c:strCache>
                <c:ptCount val="7"/>
                <c:pt idx="0">
                  <c:v>As and when/varies a lot</c:v>
                </c:pt>
                <c:pt idx="1">
                  <c:v>Once a year</c:v>
                </c:pt>
                <c:pt idx="2">
                  <c:v>Every 4-6 months</c:v>
                </c:pt>
                <c:pt idx="3">
                  <c:v>Every 2-3 months</c:v>
                </c:pt>
                <c:pt idx="4">
                  <c:v>Once a month</c:v>
                </c:pt>
                <c:pt idx="5">
                  <c:v>Once a fortnight</c:v>
                </c:pt>
                <c:pt idx="6">
                  <c:v>Once a week or more frequently</c:v>
                </c:pt>
              </c:strCache>
            </c:strRef>
          </c:cat>
          <c:val>
            <c:numRef>
              <c:f>freq!$B$13:$B$19</c:f>
              <c:numCache>
                <c:formatCode>0%</c:formatCode>
                <c:ptCount val="7"/>
                <c:pt idx="0">
                  <c:v>0.1</c:v>
                </c:pt>
                <c:pt idx="1">
                  <c:v>0.16</c:v>
                </c:pt>
                <c:pt idx="2">
                  <c:v>0.193</c:v>
                </c:pt>
                <c:pt idx="3">
                  <c:v>0.3</c:v>
                </c:pt>
                <c:pt idx="4">
                  <c:v>0.21299999999999999</c:v>
                </c:pt>
                <c:pt idx="5">
                  <c:v>7.0000000000000001E-3</c:v>
                </c:pt>
                <c:pt idx="6">
                  <c:v>2.7E-2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307968"/>
        <c:axId val="90383488"/>
        <c:axId val="0"/>
      </c:bar3DChart>
      <c:catAx>
        <c:axId val="903079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0383488"/>
        <c:crosses val="autoZero"/>
        <c:auto val="1"/>
        <c:lblAlgn val="ctr"/>
        <c:lblOffset val="100"/>
        <c:noMultiLvlLbl val="0"/>
      </c:catAx>
      <c:valAx>
        <c:axId val="90383488"/>
        <c:scaling>
          <c:orientation val="minMax"/>
          <c:max val="0.30000000000000004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90307968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00FF00"/>
            </a:solidFill>
          </c:spPr>
          <c:dPt>
            <c:idx val="1"/>
            <c:bubble3D val="0"/>
            <c:spPr>
              <a:solidFill>
                <a:srgbClr val="0000FF"/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repeat!$A$7:$A$8</c:f>
              <c:strCache>
                <c:ptCount val="2"/>
                <c:pt idx="0">
                  <c:v>Yes, require a repeat prescription</c:v>
                </c:pt>
                <c:pt idx="1">
                  <c:v>No, do not require a repeat prescription</c:v>
                </c:pt>
              </c:strCache>
            </c:strRef>
          </c:cat>
          <c:val>
            <c:numRef>
              <c:f>repeat!$B$7:$B$8</c:f>
              <c:numCache>
                <c:formatCode>0%</c:formatCode>
                <c:ptCount val="2"/>
                <c:pt idx="0">
                  <c:v>0.78700000000000003</c:v>
                </c:pt>
                <c:pt idx="1">
                  <c:v>0.21299999999999999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1.0798119936787068E-2"/>
                  <c:y val="-6.91644283532766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9843328065589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993733122623565E-3"/>
                  <c:y val="3.4576768158657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597806592918247E-2"/>
                  <c:y val="-6.91644283532766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'how many'!$A$11:$A$15</c:f>
              <c:strCache>
                <c:ptCount val="5"/>
                <c:pt idx="0">
                  <c:v>Five or more</c:v>
                </c:pt>
                <c:pt idx="1">
                  <c:v>Four</c:v>
                </c:pt>
                <c:pt idx="2">
                  <c:v>Three</c:v>
                </c:pt>
                <c:pt idx="3">
                  <c:v>Two</c:v>
                </c:pt>
                <c:pt idx="4">
                  <c:v>One</c:v>
                </c:pt>
              </c:strCache>
            </c:strRef>
          </c:cat>
          <c:val>
            <c:numRef>
              <c:f>'how many'!$B$11:$B$15</c:f>
              <c:numCache>
                <c:formatCode>0%</c:formatCode>
                <c:ptCount val="5"/>
                <c:pt idx="0">
                  <c:v>0.35</c:v>
                </c:pt>
                <c:pt idx="1">
                  <c:v>0.188</c:v>
                </c:pt>
                <c:pt idx="2">
                  <c:v>0.12</c:v>
                </c:pt>
                <c:pt idx="3">
                  <c:v>0.23100000000000001</c:v>
                </c:pt>
                <c:pt idx="4">
                  <c:v>0.111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308992"/>
        <c:axId val="92310528"/>
        <c:axId val="0"/>
      </c:bar3DChart>
      <c:catAx>
        <c:axId val="923089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2310528"/>
        <c:crosses val="autoZero"/>
        <c:auto val="1"/>
        <c:lblAlgn val="ctr"/>
        <c:lblOffset val="100"/>
        <c:noMultiLvlLbl val="0"/>
      </c:catAx>
      <c:valAx>
        <c:axId val="92310528"/>
        <c:scaling>
          <c:orientation val="minMax"/>
          <c:max val="0.4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92308992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FF00"/>
              </a:solidFill>
            </c:spPr>
          </c:dPt>
          <c:dPt>
            <c:idx val="1"/>
            <c:bubble3D val="0"/>
            <c:spPr>
              <a:solidFill>
                <a:srgbClr val="0000FF"/>
              </a:solidFill>
            </c:spPr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'who orders'!$A$8:$A$10</c:f>
              <c:strCache>
                <c:ptCount val="3"/>
                <c:pt idx="0">
                  <c:v>Usually order repeat prescriptions myself</c:v>
                </c:pt>
                <c:pt idx="1">
                  <c:v>Can be either myself or someone else</c:v>
                </c:pt>
                <c:pt idx="2">
                  <c:v>Someone else usually orders on my behalf </c:v>
                </c:pt>
              </c:strCache>
            </c:strRef>
          </c:cat>
          <c:val>
            <c:numRef>
              <c:f>'who orders'!$B$8:$B$10</c:f>
              <c:numCache>
                <c:formatCode>0%</c:formatCode>
                <c:ptCount val="3"/>
                <c:pt idx="0">
                  <c:v>0.88100000000000001</c:v>
                </c:pt>
                <c:pt idx="1">
                  <c:v>5.8999999999999997E-2</c:v>
                </c:pt>
                <c:pt idx="2">
                  <c:v>5.8999999999999997E-2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1.27276808876906E-2"/>
                  <c:y val="-9.62014321641029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364161141316485E-2"/>
                  <c:y val="-6.41342881094019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364161141316485E-2"/>
                  <c:y val="-6.41342881094019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909440760877725E-2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'how often'!$A$9:$A$12</c:f>
              <c:strCache>
                <c:ptCount val="4"/>
                <c:pt idx="0">
                  <c:v>Once a week or more frequently</c:v>
                </c:pt>
                <c:pt idx="1">
                  <c:v>Once a fortnight</c:v>
                </c:pt>
                <c:pt idx="2">
                  <c:v>Once a month or less frequently </c:v>
                </c:pt>
                <c:pt idx="3">
                  <c:v>As and when/varies a lot</c:v>
                </c:pt>
              </c:strCache>
            </c:strRef>
          </c:cat>
          <c:val>
            <c:numRef>
              <c:f>'how often'!$B$9:$B$12</c:f>
              <c:numCache>
                <c:formatCode>0%</c:formatCode>
                <c:ptCount val="4"/>
                <c:pt idx="0">
                  <c:v>8.9999999999999993E-3</c:v>
                </c:pt>
                <c:pt idx="1">
                  <c:v>0</c:v>
                </c:pt>
                <c:pt idx="2">
                  <c:v>0.89100000000000001</c:v>
                </c:pt>
                <c:pt idx="3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7934720"/>
        <c:axId val="97940608"/>
        <c:axId val="0"/>
      </c:bar3DChart>
      <c:catAx>
        <c:axId val="979347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7940608"/>
        <c:crosses val="autoZero"/>
        <c:auto val="1"/>
        <c:lblAlgn val="ctr"/>
        <c:lblOffset val="100"/>
        <c:noMultiLvlLbl val="0"/>
      </c:catAx>
      <c:valAx>
        <c:axId val="97940608"/>
        <c:scaling>
          <c:orientation val="minMax"/>
          <c:max val="1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9793472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1.533646020007445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85287625046422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253517725083687E-2"/>
                  <c:y val="-3.26609800557133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336460200074387E-2"/>
                  <c:y val="-9.7982940167141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419402675065089E-2"/>
                  <c:y val="-1.3064392022285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method!$A$10:$A$14</c:f>
              <c:strCache>
                <c:ptCount val="5"/>
                <c:pt idx="0">
                  <c:v>Not sure</c:v>
                </c:pt>
                <c:pt idx="1">
                  <c:v>By email</c:v>
                </c:pt>
                <c:pt idx="2">
                  <c:v>By phone</c:v>
                </c:pt>
                <c:pt idx="3">
                  <c:v>Tick box on paper prescription</c:v>
                </c:pt>
                <c:pt idx="4">
                  <c:v>In person at reception</c:v>
                </c:pt>
              </c:strCache>
            </c:strRef>
          </c:cat>
          <c:val>
            <c:numRef>
              <c:f>method!$B$10:$B$14</c:f>
              <c:numCache>
                <c:formatCode>0%</c:formatCode>
                <c:ptCount val="5"/>
                <c:pt idx="0">
                  <c:v>4.4999999999999998E-2</c:v>
                </c:pt>
                <c:pt idx="1">
                  <c:v>0.17100000000000001</c:v>
                </c:pt>
                <c:pt idx="2">
                  <c:v>0.26100000000000001</c:v>
                </c:pt>
                <c:pt idx="3">
                  <c:v>0.30599999999999999</c:v>
                </c:pt>
                <c:pt idx="4">
                  <c:v>0.40500000000000003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8004992"/>
        <c:axId val="98006528"/>
        <c:axId val="0"/>
      </c:bar3DChart>
      <c:catAx>
        <c:axId val="980049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8006528"/>
        <c:crosses val="autoZero"/>
        <c:auto val="1"/>
        <c:lblAlgn val="ctr"/>
        <c:lblOffset val="100"/>
        <c:noMultiLvlLbl val="0"/>
      </c:catAx>
      <c:valAx>
        <c:axId val="98006528"/>
        <c:scaling>
          <c:orientation val="minMax"/>
          <c:max val="0.5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98004992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age!$B$24</c:f>
              <c:strCache>
                <c:ptCount val="1"/>
                <c:pt idx="0">
                  <c:v>Apples patient profile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5.5555555555555558E-3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age!$A$25:$A$29</c:f>
              <c:strCache>
                <c:ptCount val="5"/>
                <c:pt idx="0">
                  <c:v>Not known</c:v>
                </c:pt>
                <c:pt idx="1">
                  <c:v>24 and under</c:v>
                </c:pt>
                <c:pt idx="2">
                  <c:v>25-44</c:v>
                </c:pt>
                <c:pt idx="3">
                  <c:v>45-64</c:v>
                </c:pt>
                <c:pt idx="4">
                  <c:v>65 and over</c:v>
                </c:pt>
              </c:strCache>
            </c:strRef>
          </c:cat>
          <c:val>
            <c:numRef>
              <c:f>age!$B$25:$B$29</c:f>
              <c:numCache>
                <c:formatCode>0%</c:formatCode>
                <c:ptCount val="5"/>
                <c:pt idx="0">
                  <c:v>0</c:v>
                </c:pt>
                <c:pt idx="1">
                  <c:v>0.20499999999999999</c:v>
                </c:pt>
                <c:pt idx="2">
                  <c:v>0.152</c:v>
                </c:pt>
                <c:pt idx="3">
                  <c:v>0.28199999999999997</c:v>
                </c:pt>
                <c:pt idx="4">
                  <c:v>0.36</c:v>
                </c:pt>
              </c:numCache>
            </c:numRef>
          </c:val>
        </c:ser>
        <c:ser>
          <c:idx val="1"/>
          <c:order val="1"/>
          <c:tx>
            <c:strRef>
              <c:f>age!$C$24</c:f>
              <c:strCache>
                <c:ptCount val="1"/>
                <c:pt idx="0">
                  <c:v>Survey interviewees 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0925337632079971E-17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777777777777779E-3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3951385374190247E-2"/>
                  <c:y val="4.8991470083570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age!$A$25:$A$29</c:f>
              <c:strCache>
                <c:ptCount val="5"/>
                <c:pt idx="0">
                  <c:v>Not known</c:v>
                </c:pt>
                <c:pt idx="1">
                  <c:v>24 and under</c:v>
                </c:pt>
                <c:pt idx="2">
                  <c:v>25-44</c:v>
                </c:pt>
                <c:pt idx="3">
                  <c:v>45-64</c:v>
                </c:pt>
                <c:pt idx="4">
                  <c:v>65 and over</c:v>
                </c:pt>
              </c:strCache>
            </c:strRef>
          </c:cat>
          <c:val>
            <c:numRef>
              <c:f>age!$C$25:$C$29</c:f>
              <c:numCache>
                <c:formatCode>0%</c:formatCode>
                <c:ptCount val="5"/>
                <c:pt idx="0">
                  <c:v>0.02</c:v>
                </c:pt>
                <c:pt idx="1">
                  <c:v>2.5999999999999999E-2</c:v>
                </c:pt>
                <c:pt idx="2">
                  <c:v>0.13800000000000001</c:v>
                </c:pt>
                <c:pt idx="3">
                  <c:v>0.19700000000000001</c:v>
                </c:pt>
                <c:pt idx="4">
                  <c:v>0.61799999999999999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487616"/>
        <c:axId val="87489152"/>
        <c:axId val="0"/>
      </c:bar3DChart>
      <c:catAx>
        <c:axId val="874876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489152"/>
        <c:crosses val="autoZero"/>
        <c:auto val="1"/>
        <c:lblAlgn val="ctr"/>
        <c:lblOffset val="100"/>
        <c:noMultiLvlLbl val="0"/>
      </c:catAx>
      <c:valAx>
        <c:axId val="87489152"/>
        <c:scaling>
          <c:orientation val="minMax"/>
          <c:max val="0.60000000000000009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8748761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FF00"/>
              </a:solidFill>
            </c:spPr>
          </c:dPt>
          <c:dPt>
            <c:idx val="1"/>
            <c:bubble3D val="0"/>
            <c:spPr>
              <a:solidFill>
                <a:srgbClr val="0000FF"/>
              </a:solidFill>
            </c:spPr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'order online'!$A$8:$A$10</c:f>
              <c:strCache>
                <c:ptCount val="3"/>
                <c:pt idx="0">
                  <c:v>Yes, have ordered a prescription online</c:v>
                </c:pt>
                <c:pt idx="1">
                  <c:v>No, have not ordered a prescription online</c:v>
                </c:pt>
                <c:pt idx="2">
                  <c:v>Do not have internet access </c:v>
                </c:pt>
              </c:strCache>
            </c:strRef>
          </c:cat>
          <c:val>
            <c:numRef>
              <c:f>'order online'!$B$8:$B$10</c:f>
              <c:numCache>
                <c:formatCode>0%</c:formatCode>
                <c:ptCount val="3"/>
                <c:pt idx="0">
                  <c:v>0.23599999999999999</c:v>
                </c:pt>
                <c:pt idx="1">
                  <c:v>0.65500000000000003</c:v>
                </c:pt>
                <c:pt idx="2">
                  <c:v>0.109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  <a:ln>
              <a:solidFill>
                <a:srgbClr val="0000FF"/>
              </a:solidFill>
            </a:ln>
          </c:spPr>
          <c:invertIfNegative val="0"/>
          <c:dLbls>
            <c:dLbl>
              <c:idx val="0"/>
              <c:layout>
                <c:manualLayout>
                  <c:x val="1.603357202735049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15960403950627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815080030389441E-2"/>
                  <c:y val="-1.6330490027856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941112042545215E-2"/>
                  <c:y val="-1.6330490027856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'how easy 2'!$A$10:$A$13</c:f>
              <c:strCache>
                <c:ptCount val="4"/>
                <c:pt idx="0">
                  <c:v>Not at all easy</c:v>
                </c:pt>
                <c:pt idx="1">
                  <c:v>Not very easy</c:v>
                </c:pt>
                <c:pt idx="2">
                  <c:v>Fairly easy</c:v>
                </c:pt>
                <c:pt idx="3">
                  <c:v>Very easy</c:v>
                </c:pt>
              </c:strCache>
            </c:strRef>
          </c:cat>
          <c:val>
            <c:numRef>
              <c:f>'how easy 2'!$B$10:$B$13</c:f>
              <c:numCache>
                <c:formatCode>0%</c:formatCode>
                <c:ptCount val="4"/>
                <c:pt idx="0">
                  <c:v>0.04</c:v>
                </c:pt>
                <c:pt idx="1">
                  <c:v>0</c:v>
                </c:pt>
                <c:pt idx="2">
                  <c:v>0.08</c:v>
                </c:pt>
                <c:pt idx="3">
                  <c:v>0.88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319808"/>
        <c:axId val="38998016"/>
        <c:axId val="0"/>
      </c:bar3DChart>
      <c:catAx>
        <c:axId val="3931980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8998016"/>
        <c:crosses val="autoZero"/>
        <c:auto val="1"/>
        <c:lblAlgn val="ctr"/>
        <c:lblOffset val="100"/>
        <c:noMultiLvlLbl val="0"/>
      </c:catAx>
      <c:valAx>
        <c:axId val="38998016"/>
        <c:scaling>
          <c:orientation val="minMax"/>
          <c:max val="1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931980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0000FF"/>
            </a:solidFill>
          </c:spPr>
          <c:dPt>
            <c:idx val="0"/>
            <c:bubble3D val="0"/>
            <c:spPr>
              <a:solidFill>
                <a:srgbClr val="00FF00"/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'improve 2'!$A$7:$A$8</c:f>
              <c:strCache>
                <c:ptCount val="2"/>
                <c:pt idx="0">
                  <c:v>Yes, could be improved</c:v>
                </c:pt>
                <c:pt idx="1">
                  <c:v>No, could not be improved</c:v>
                </c:pt>
              </c:strCache>
            </c:strRef>
          </c:cat>
          <c:val>
            <c:numRef>
              <c:f>'improve 2'!$B$7:$B$8</c:f>
              <c:numCache>
                <c:formatCode>0%</c:formatCode>
                <c:ptCount val="2"/>
                <c:pt idx="0">
                  <c:v>0.154</c:v>
                </c:pt>
                <c:pt idx="1">
                  <c:v>0.84599999999999997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'encourage data 2'!$J$9:$J$21</c:f>
              <c:strCache>
                <c:ptCount val="13"/>
                <c:pt idx="0">
                  <c:v>If no changes in prescription, I would order online</c:v>
                </c:pt>
                <c:pt idx="1">
                  <c:v>If I have to/was desperate</c:v>
                </c:pt>
                <c:pt idx="2">
                  <c:v>Ease of doing it</c:v>
                </c:pt>
                <c:pt idx="3">
                  <c:v>Awareness/being informed with instruction </c:v>
                </c:pt>
                <c:pt idx="4">
                  <c:v>Will do so now</c:v>
                </c:pt>
                <c:pt idx="6">
                  <c:v>Not necessary/Boots does it</c:v>
                </c:pt>
                <c:pt idx="7">
                  <c:v>Afraid of it falling in wrong hands.....wary of fraud</c:v>
                </c:pt>
                <c:pt idx="8">
                  <c:v>Ticking paper prescription is best</c:v>
                </c:pt>
                <c:pt idx="9">
                  <c:v>Always good to speak to somebody</c:v>
                </c:pt>
                <c:pt idx="10">
                  <c:v>Prefer to do it in person</c:v>
                </c:pt>
                <c:pt idx="11">
                  <c:v>Easier/more convenient to come to surgery</c:v>
                </c:pt>
                <c:pt idx="12">
                  <c:v>Nothing</c:v>
                </c:pt>
              </c:strCache>
            </c:strRef>
          </c:cat>
          <c:val>
            <c:numRef>
              <c:f>'encourage data 2'!$K$9:$K$21</c:f>
              <c:numCache>
                <c:formatCode>0%</c:formatCode>
                <c:ptCount val="13"/>
                <c:pt idx="0">
                  <c:v>2.1739130434782608E-2</c:v>
                </c:pt>
                <c:pt idx="1">
                  <c:v>4.3478260869565216E-2</c:v>
                </c:pt>
                <c:pt idx="2">
                  <c:v>4.3478260869565216E-2</c:v>
                </c:pt>
                <c:pt idx="3">
                  <c:v>6.5217391304347824E-2</c:v>
                </c:pt>
                <c:pt idx="4">
                  <c:v>6.5217391304347824E-2</c:v>
                </c:pt>
                <c:pt idx="6">
                  <c:v>2.1739130434782608E-2</c:v>
                </c:pt>
                <c:pt idx="7">
                  <c:v>2.1739130434782608E-2</c:v>
                </c:pt>
                <c:pt idx="8">
                  <c:v>2.1739130434782608E-2</c:v>
                </c:pt>
                <c:pt idx="9">
                  <c:v>2.1739130434782608E-2</c:v>
                </c:pt>
                <c:pt idx="10">
                  <c:v>4.3478260869565216E-2</c:v>
                </c:pt>
                <c:pt idx="11">
                  <c:v>6.5217391304347824E-2</c:v>
                </c:pt>
                <c:pt idx="12">
                  <c:v>0.47826086956521741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112064"/>
        <c:axId val="39138432"/>
        <c:axId val="0"/>
      </c:bar3DChart>
      <c:catAx>
        <c:axId val="391120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9138432"/>
        <c:crosses val="autoZero"/>
        <c:auto val="1"/>
        <c:lblAlgn val="ctr"/>
        <c:lblOffset val="100"/>
        <c:noMultiLvlLbl val="0"/>
      </c:catAx>
      <c:valAx>
        <c:axId val="39138432"/>
        <c:scaling>
          <c:orientation val="minMax"/>
          <c:max val="0.5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39112064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5.39905996839353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597806592918247E-2"/>
                  <c:y val="-6.64943746806175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97806592918247E-2"/>
                  <c:y val="3.32471873403087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39749324904949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1987466245246471E-3"/>
                  <c:y val="-9.97415620209263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familiarisation2!$A$12:$A$16</c:f>
              <c:strCache>
                <c:ptCount val="5"/>
                <c:pt idx="0">
                  <c:v>None of these</c:v>
                </c:pt>
                <c:pt idx="1">
                  <c:v>Not sure/don't know</c:v>
                </c:pt>
                <c:pt idx="2">
                  <c:v>Face-to-face familiarisation</c:v>
                </c:pt>
                <c:pt idx="3">
                  <c:v>Familiarisation video that you could view online</c:v>
                </c:pt>
                <c:pt idx="4">
                  <c:v>Step-by-step crib notes to view online</c:v>
                </c:pt>
              </c:strCache>
            </c:strRef>
          </c:cat>
          <c:val>
            <c:numRef>
              <c:f>familiarisation2!$B$12:$B$16</c:f>
              <c:numCache>
                <c:formatCode>0%</c:formatCode>
                <c:ptCount val="5"/>
                <c:pt idx="0">
                  <c:v>0.78125</c:v>
                </c:pt>
                <c:pt idx="1">
                  <c:v>3.125E-2</c:v>
                </c:pt>
                <c:pt idx="2">
                  <c:v>3.125E-2</c:v>
                </c:pt>
                <c:pt idx="3">
                  <c:v>6.25E-2</c:v>
                </c:pt>
                <c:pt idx="4">
                  <c:v>0.109375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164928"/>
        <c:axId val="39174912"/>
        <c:axId val="0"/>
      </c:bar3DChart>
      <c:catAx>
        <c:axId val="3916492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9174912"/>
        <c:crosses val="autoZero"/>
        <c:auto val="1"/>
        <c:lblAlgn val="ctr"/>
        <c:lblOffset val="100"/>
        <c:noMultiLvlLbl val="0"/>
      </c:catAx>
      <c:valAx>
        <c:axId val="39174912"/>
        <c:scaling>
          <c:orientation val="minMax"/>
          <c:max val="0.8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916492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0000FF"/>
            </a:solidFill>
          </c:spPr>
          <c:dPt>
            <c:idx val="0"/>
            <c:bubble3D val="0"/>
            <c:spPr>
              <a:solidFill>
                <a:srgbClr val="00FF00"/>
              </a:solidFill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800" b="1">
                      <a:solidFill>
                        <a:sysClr val="windowText" lastClr="00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800" b="1">
                      <a:solidFill>
                        <a:sysClr val="windowText" lastClr="00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'who books'!$A$8:$A$10</c:f>
              <c:strCache>
                <c:ptCount val="3"/>
                <c:pt idx="0">
                  <c:v>Usually book myself</c:v>
                </c:pt>
                <c:pt idx="1">
                  <c:v>Can be either myself or someone else</c:v>
                </c:pt>
                <c:pt idx="2">
                  <c:v>Someone else usually books on my behalf</c:v>
                </c:pt>
              </c:strCache>
            </c:strRef>
          </c:cat>
          <c:val>
            <c:numRef>
              <c:f>'who books'!$B$8:$B$10</c:f>
              <c:numCache>
                <c:formatCode>0.0%</c:formatCode>
                <c:ptCount val="3"/>
                <c:pt idx="0">
                  <c:v>0.91300000000000003</c:v>
                </c:pt>
                <c:pt idx="1">
                  <c:v>0.04</c:v>
                </c:pt>
                <c:pt idx="2">
                  <c:v>4.7E-2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2.2166246234078566E-2"/>
                  <c:y val="-8.6739015960661924E-3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207549923646828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304947598415056E-2"/>
                  <c:y val="-2.1977526626715115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624467651742398E-2"/>
                  <c:y val="-1.3888942642288982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'how book'!$A$9:$A$12</c:f>
              <c:strCache>
                <c:ptCount val="4"/>
                <c:pt idx="0">
                  <c:v>Not sure</c:v>
                </c:pt>
                <c:pt idx="1">
                  <c:v>By email</c:v>
                </c:pt>
                <c:pt idx="2">
                  <c:v>In person at reception</c:v>
                </c:pt>
                <c:pt idx="3">
                  <c:v>By phone</c:v>
                </c:pt>
              </c:strCache>
            </c:strRef>
          </c:cat>
          <c:val>
            <c:numRef>
              <c:f>'how book'!$B$9:$B$12</c:f>
              <c:numCache>
                <c:formatCode>0%</c:formatCode>
                <c:ptCount val="4"/>
                <c:pt idx="0">
                  <c:v>2.1000000000000001E-2</c:v>
                </c:pt>
                <c:pt idx="1">
                  <c:v>0.112</c:v>
                </c:pt>
                <c:pt idx="2">
                  <c:v>0.34300000000000003</c:v>
                </c:pt>
                <c:pt idx="3">
                  <c:v>0.86699999999999999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664896"/>
        <c:axId val="87678976"/>
        <c:axId val="0"/>
      </c:bar3DChart>
      <c:catAx>
        <c:axId val="876648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87678976"/>
        <c:crosses val="autoZero"/>
        <c:auto val="1"/>
        <c:lblAlgn val="ctr"/>
        <c:lblOffset val="100"/>
        <c:noMultiLvlLbl val="0"/>
      </c:catAx>
      <c:valAx>
        <c:axId val="87678976"/>
        <c:scaling>
          <c:orientation val="minMax"/>
          <c:max val="1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87664896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0000FF"/>
            </a:solidFill>
          </c:spPr>
          <c:dPt>
            <c:idx val="1"/>
            <c:bubble3D val="0"/>
            <c:spPr>
              <a:solidFill>
                <a:srgbClr val="00FF00"/>
              </a:solidFill>
            </c:spPr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'book online'!$A$7:$A$9</c:f>
              <c:strCache>
                <c:ptCount val="3"/>
                <c:pt idx="0">
                  <c:v>No, have not booked an appointment online</c:v>
                </c:pt>
                <c:pt idx="1">
                  <c:v>Yes, have booked an appointment online</c:v>
                </c:pt>
                <c:pt idx="2">
                  <c:v>Do not have internet access</c:v>
                </c:pt>
              </c:strCache>
            </c:strRef>
          </c:cat>
          <c:val>
            <c:numRef>
              <c:f>'book online'!$B$7:$B$9</c:f>
              <c:numCache>
                <c:formatCode>0%</c:formatCode>
                <c:ptCount val="3"/>
                <c:pt idx="0">
                  <c:v>0.69499999999999995</c:v>
                </c:pt>
                <c:pt idx="1">
                  <c:v>0.21299999999999999</c:v>
                </c:pt>
                <c:pt idx="2">
                  <c:v>9.1999999999999998E-2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1.8565188663247943E-2"/>
                  <c:y val="-9.44835728777092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708669796923113E-2"/>
                  <c:y val="-3.14945242925697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059E-2"/>
                  <c:y val="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3333333333333332E-3"/>
                  <c:y val="2.121889068003332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'how easy'!$A$9:$A$12</c:f>
              <c:strCache>
                <c:ptCount val="4"/>
                <c:pt idx="0">
                  <c:v>Not at all easy</c:v>
                </c:pt>
                <c:pt idx="1">
                  <c:v>Not very easy</c:v>
                </c:pt>
                <c:pt idx="2">
                  <c:v>Fairly easy</c:v>
                </c:pt>
                <c:pt idx="3">
                  <c:v>Very easy</c:v>
                </c:pt>
              </c:strCache>
            </c:strRef>
          </c:cat>
          <c:val>
            <c:numRef>
              <c:f>'how easy'!$B$9:$B$12</c:f>
              <c:numCache>
                <c:formatCode>0%</c:formatCode>
                <c:ptCount val="4"/>
                <c:pt idx="0">
                  <c:v>3.4000000000000002E-2</c:v>
                </c:pt>
                <c:pt idx="1">
                  <c:v>3.4000000000000002E-2</c:v>
                </c:pt>
                <c:pt idx="2">
                  <c:v>0.13800000000000001</c:v>
                </c:pt>
                <c:pt idx="3">
                  <c:v>0.79300000000000004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8034688"/>
        <c:axId val="88040576"/>
        <c:axId val="0"/>
      </c:bar3DChart>
      <c:catAx>
        <c:axId val="880346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88040576"/>
        <c:crosses val="autoZero"/>
        <c:auto val="1"/>
        <c:lblAlgn val="ctr"/>
        <c:lblOffset val="100"/>
        <c:noMultiLvlLbl val="0"/>
      </c:catAx>
      <c:valAx>
        <c:axId val="88040576"/>
        <c:scaling>
          <c:orientation val="minMax"/>
          <c:max val="0.8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8803468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0000FF"/>
            </a:solidFill>
          </c:spPr>
          <c:dPt>
            <c:idx val="0"/>
            <c:bubble3D val="0"/>
            <c:spPr>
              <a:solidFill>
                <a:srgbClr val="00FF00"/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improve!$A$6:$A$7</c:f>
              <c:strCache>
                <c:ptCount val="2"/>
                <c:pt idx="0">
                  <c:v>Yes, could be improved</c:v>
                </c:pt>
                <c:pt idx="1">
                  <c:v>No, could not be improved</c:v>
                </c:pt>
              </c:strCache>
            </c:strRef>
          </c:cat>
          <c:val>
            <c:numRef>
              <c:f>improve!$B$6:$B$7</c:f>
              <c:numCache>
                <c:formatCode>0%</c:formatCode>
                <c:ptCount val="2"/>
                <c:pt idx="0">
                  <c:v>7.3999999999999996E-2</c:v>
                </c:pt>
                <c:pt idx="1">
                  <c:v>0.92600000000000005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0000FF"/>
            </a:solidFill>
          </c:spPr>
          <c:dPt>
            <c:idx val="0"/>
            <c:bubble3D val="0"/>
            <c:spPr>
              <a:solidFill>
                <a:srgbClr val="00FF00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encourage!$A$7:$A$8</c:f>
              <c:strCache>
                <c:ptCount val="2"/>
                <c:pt idx="0">
                  <c:v>Would be interested if...</c:v>
                </c:pt>
                <c:pt idx="1">
                  <c:v>Not interested</c:v>
                </c:pt>
              </c:strCache>
            </c:strRef>
          </c:cat>
          <c:val>
            <c:numRef>
              <c:f>encourage!$B$7:$B$8</c:f>
              <c:numCache>
                <c:formatCode>0%</c:formatCode>
                <c:ptCount val="2"/>
                <c:pt idx="0">
                  <c:v>0.36799999999999999</c:v>
                </c:pt>
                <c:pt idx="1">
                  <c:v>0.63200000000000001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-1.7062766605728214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familiarisation!$A$14:$A$18</c:f>
              <c:strCache>
                <c:ptCount val="5"/>
                <c:pt idx="0">
                  <c:v>None of these</c:v>
                </c:pt>
                <c:pt idx="1">
                  <c:v>Other</c:v>
                </c:pt>
                <c:pt idx="2">
                  <c:v>Familiarisation video that you could view online</c:v>
                </c:pt>
                <c:pt idx="3">
                  <c:v>Face-to-face familiarisation</c:v>
                </c:pt>
                <c:pt idx="4">
                  <c:v>Step-by-step crib notes to view online</c:v>
                </c:pt>
              </c:strCache>
            </c:strRef>
          </c:cat>
          <c:val>
            <c:numRef>
              <c:f>familiarisation!$B$14:$B$18</c:f>
              <c:numCache>
                <c:formatCode>0%</c:formatCode>
                <c:ptCount val="5"/>
                <c:pt idx="0">
                  <c:v>0.78600000000000003</c:v>
                </c:pt>
                <c:pt idx="1">
                  <c:v>0.02</c:v>
                </c:pt>
                <c:pt idx="2">
                  <c:v>0.01</c:v>
                </c:pt>
                <c:pt idx="3">
                  <c:v>0.02</c:v>
                </c:pt>
                <c:pt idx="4">
                  <c:v>0.122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7977088"/>
        <c:axId val="82206720"/>
        <c:axId val="0"/>
      </c:bar3DChart>
      <c:catAx>
        <c:axId val="579770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2206720"/>
        <c:crosses val="autoZero"/>
        <c:auto val="1"/>
        <c:lblAlgn val="ctr"/>
        <c:lblOffset val="100"/>
        <c:noMultiLvlLbl val="0"/>
      </c:catAx>
      <c:valAx>
        <c:axId val="82206720"/>
        <c:scaling>
          <c:orientation val="minMax"/>
          <c:max val="0.8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797708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A0528-EC6A-4A85-9171-ED9C2EE8124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3E569-8739-4C17-B77D-0D3CA7DA5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77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3E569-8739-4C17-B77D-0D3CA7DA502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5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672F-01C5-4262-B6AC-AE7461A388D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880F5C-5AC6-4A88-A658-EEB0843EC2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672F-01C5-4262-B6AC-AE7461A388D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0F5C-5AC6-4A88-A658-EEB0843EC2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672F-01C5-4262-B6AC-AE7461A388D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0F5C-5AC6-4A88-A658-EEB0843EC2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672F-01C5-4262-B6AC-AE7461A388D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0F5C-5AC6-4A88-A658-EEB0843EC2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672F-01C5-4262-B6AC-AE7461A388D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0F5C-5AC6-4A88-A658-EEB0843EC2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672F-01C5-4262-B6AC-AE7461A388D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0F5C-5AC6-4A88-A658-EEB0843EC2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672F-01C5-4262-B6AC-AE7461A388D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0F5C-5AC6-4A88-A658-EEB0843EC2C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672F-01C5-4262-B6AC-AE7461A388D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0F5C-5AC6-4A88-A658-EEB0843EC2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672F-01C5-4262-B6AC-AE7461A388D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0F5C-5AC6-4A88-A658-EEB0843EC2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672F-01C5-4262-B6AC-AE7461A388D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0F5C-5AC6-4A88-A658-EEB0843EC2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672F-01C5-4262-B6AC-AE7461A388D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0F5C-5AC6-4A88-A658-EEB0843EC2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472672F-01C5-4262-B6AC-AE7461A388D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7880F5C-5AC6-4A88-A658-EEB0843EC2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dirty="0" smtClean="0"/>
              <a:t>SAF Patient Survey</a:t>
            </a:r>
            <a:br>
              <a:rPr lang="en-GB" sz="6600" dirty="0" smtClean="0"/>
            </a:br>
            <a:r>
              <a:rPr lang="en-GB" sz="4800" dirty="0" smtClean="0"/>
              <a:t>September – October 2017 </a:t>
            </a:r>
            <a:br>
              <a:rPr lang="en-GB" sz="4800" dirty="0" smtClean="0"/>
            </a:b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5656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Apples Medical Centre</a:t>
            </a:r>
          </a:p>
          <a:p>
            <a:r>
              <a:rPr lang="en-GB" sz="3200" b="1" dirty="0" smtClean="0">
                <a:solidFill>
                  <a:srgbClr val="5656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Sherborne</a:t>
            </a:r>
            <a:endParaRPr lang="en-US" sz="3200" b="1" dirty="0">
              <a:solidFill>
                <a:srgbClr val="56565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079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3200" dirty="0" smtClean="0"/>
              <a:t>Most frequently used method for booking an appointment is by phone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Q2: Which </a:t>
            </a:r>
            <a:r>
              <a:rPr lang="en-GB" sz="1100" dirty="0"/>
              <a:t>of the following methods have you </a:t>
            </a:r>
            <a:r>
              <a:rPr lang="en-GB" sz="1100" u="sng" dirty="0"/>
              <a:t>ever used</a:t>
            </a:r>
            <a:r>
              <a:rPr lang="en-GB" sz="1100" dirty="0"/>
              <a:t> yourself to book an appointment at the </a:t>
            </a:r>
            <a:r>
              <a:rPr lang="en-GB" sz="1100" dirty="0" smtClean="0"/>
              <a:t>Apples Medical Centre?</a:t>
            </a:r>
          </a:p>
          <a:p>
            <a:pPr algn="ctr"/>
            <a:r>
              <a:rPr lang="en-GB" sz="1100" dirty="0" smtClean="0"/>
              <a:t>Sample: All interviewees who usually book their own appointments (142)</a:t>
            </a:r>
            <a:endParaRPr lang="en-US" sz="11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613347"/>
              </p:ext>
            </p:extLst>
          </p:nvPr>
        </p:nvGraphicFramePr>
        <p:xfrm>
          <a:off x="899592" y="1628800"/>
          <a:ext cx="7344816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370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0"/>
            <a:ext cx="8352928" cy="1600200"/>
          </a:xfrm>
        </p:spPr>
        <p:txBody>
          <a:bodyPr/>
          <a:lstStyle/>
          <a:p>
            <a:r>
              <a:rPr lang="en-GB" sz="3200" dirty="0" smtClean="0"/>
              <a:t>2 out of 10 patients have used Apples website </a:t>
            </a:r>
            <a:br>
              <a:rPr lang="en-GB" sz="3200" dirty="0" smtClean="0"/>
            </a:br>
            <a:r>
              <a:rPr lang="en-GB" sz="3200" dirty="0" smtClean="0"/>
              <a:t>to book an appointment online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Q3: Have </a:t>
            </a:r>
            <a:r>
              <a:rPr lang="en-US" sz="1100" dirty="0"/>
              <a:t>you ever booked an appointment at the Apples Medical Centre online using the </a:t>
            </a:r>
            <a:r>
              <a:rPr lang="en-US" sz="1100" dirty="0" smtClean="0"/>
              <a:t>Apples website</a:t>
            </a:r>
            <a:r>
              <a:rPr lang="en-US" sz="1100" dirty="0"/>
              <a:t>? 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GB" sz="1100" dirty="0" smtClean="0"/>
              <a:t>Sample: All interviewees who usually book their own appointments </a:t>
            </a:r>
            <a:r>
              <a:rPr lang="en-GB" sz="1100" smtClean="0"/>
              <a:t>(140)</a:t>
            </a:r>
            <a:endParaRPr lang="en-US" sz="11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324624"/>
              </p:ext>
            </p:extLst>
          </p:nvPr>
        </p:nvGraphicFramePr>
        <p:xfrm>
          <a:off x="971600" y="1844824"/>
          <a:ext cx="734481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195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3200" dirty="0" smtClean="0"/>
              <a:t>8 out of 10 patients who have booked an appointment online think it was </a:t>
            </a:r>
            <a:r>
              <a:rPr lang="en-GB" sz="3200" i="1" dirty="0" smtClean="0"/>
              <a:t>very easy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Q4: Thinking </a:t>
            </a:r>
            <a:r>
              <a:rPr lang="en-GB" sz="1100" dirty="0"/>
              <a:t>about booking appointments online, how easy is it to make an appointment using </a:t>
            </a:r>
            <a:r>
              <a:rPr lang="en-GB" sz="1100" dirty="0" smtClean="0"/>
              <a:t>the Apples </a:t>
            </a:r>
            <a:r>
              <a:rPr lang="en-GB" sz="1100" dirty="0"/>
              <a:t>website? </a:t>
            </a:r>
            <a:r>
              <a:rPr lang="en-GB" sz="1100" dirty="0" smtClean="0"/>
              <a:t/>
            </a:r>
            <a:br>
              <a:rPr lang="en-GB" sz="1100" dirty="0" smtClean="0"/>
            </a:br>
            <a:r>
              <a:rPr lang="en-GB" sz="1100" dirty="0" smtClean="0"/>
              <a:t>Sample: All interviewees who have used Apples website to book appointment (29) </a:t>
            </a:r>
            <a:r>
              <a:rPr lang="en-GB" sz="1100" b="1" dirty="0" smtClean="0"/>
              <a:t>Please note: small sample size.</a:t>
            </a:r>
            <a:endParaRPr lang="en-US" sz="11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389973"/>
              </p:ext>
            </p:extLst>
          </p:nvPr>
        </p:nvGraphicFramePr>
        <p:xfrm>
          <a:off x="1043608" y="1772816"/>
          <a:ext cx="6840760" cy="403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469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2800" dirty="0" smtClean="0"/>
              <a:t>Less than 1 in 10 patients </a:t>
            </a:r>
            <a:r>
              <a:rPr lang="en-GB" sz="2800" dirty="0"/>
              <a:t>who </a:t>
            </a:r>
            <a:r>
              <a:rPr lang="en-GB" sz="2800" dirty="0" smtClean="0"/>
              <a:t>have </a:t>
            </a:r>
            <a:r>
              <a:rPr lang="en-GB" sz="2800" dirty="0"/>
              <a:t>booked an appointment </a:t>
            </a:r>
            <a:r>
              <a:rPr lang="en-GB" sz="2800" dirty="0" smtClean="0"/>
              <a:t>online think the process could be improved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Q5: </a:t>
            </a:r>
            <a:r>
              <a:rPr lang="en-GB" sz="1100" dirty="0" smtClean="0"/>
              <a:t>Could </a:t>
            </a:r>
            <a:r>
              <a:rPr lang="en-GB" sz="1100" dirty="0"/>
              <a:t>the Apples online booking process be improved? 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GB" sz="1100" dirty="0"/>
              <a:t>Sample: All interviewees who have used Apples website to book appointment (</a:t>
            </a:r>
            <a:r>
              <a:rPr lang="en-GB" sz="1100" dirty="0" smtClean="0"/>
              <a:t>27) </a:t>
            </a:r>
            <a:r>
              <a:rPr lang="en-GB" sz="1100" b="1" dirty="0"/>
              <a:t>Please note: small sample size.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882639"/>
              </p:ext>
            </p:extLst>
          </p:nvPr>
        </p:nvGraphicFramePr>
        <p:xfrm>
          <a:off x="611560" y="2348880"/>
          <a:ext cx="4572000" cy="2959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Oval Callout 2"/>
          <p:cNvSpPr/>
          <p:nvPr/>
        </p:nvSpPr>
        <p:spPr>
          <a:xfrm>
            <a:off x="5724128" y="2132856"/>
            <a:ext cx="2880320" cy="1224136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84168" y="2348880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Make earlier appointments visible and available</a:t>
            </a:r>
            <a:endParaRPr lang="en-US" dirty="0"/>
          </a:p>
        </p:txBody>
      </p:sp>
      <p:sp>
        <p:nvSpPr>
          <p:cNvPr id="10" name="Oval Callout 9"/>
          <p:cNvSpPr/>
          <p:nvPr/>
        </p:nvSpPr>
        <p:spPr>
          <a:xfrm flipV="1">
            <a:off x="5724128" y="4149080"/>
            <a:ext cx="2880320" cy="1296144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84168" y="4510861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Instructions could be more explicit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36096" y="357301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565656"/>
                </a:solidFill>
              </a:rPr>
              <a:t>Two suggestions for improvement</a:t>
            </a:r>
            <a:endParaRPr lang="en-US" b="1" dirty="0">
              <a:solidFill>
                <a:srgbClr val="5656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26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0" grpId="0" animBg="1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2800" dirty="0" smtClean="0"/>
              <a:t>Two-thirds of patients </a:t>
            </a:r>
            <a:r>
              <a:rPr lang="en-GB" sz="2800" dirty="0"/>
              <a:t>who </a:t>
            </a:r>
            <a:r>
              <a:rPr lang="en-GB" sz="2800" dirty="0" smtClean="0"/>
              <a:t>have not booked </a:t>
            </a:r>
            <a:r>
              <a:rPr lang="en-GB" sz="2800" dirty="0"/>
              <a:t>an appointment </a:t>
            </a:r>
            <a:r>
              <a:rPr lang="en-GB" sz="2800" dirty="0" smtClean="0"/>
              <a:t>online have no interest in booking via Apples website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381328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Q6: You </a:t>
            </a:r>
            <a:r>
              <a:rPr lang="en-GB" sz="1100" dirty="0"/>
              <a:t>mentioned that you haven’t used the Apples website to book an appointment, so what 	would encourage you to book an </a:t>
            </a:r>
            <a:r>
              <a:rPr lang="en-GB" sz="1100" dirty="0" smtClean="0"/>
              <a:t>  appointment  online</a:t>
            </a:r>
            <a:r>
              <a:rPr lang="en-GB" sz="1100" dirty="0"/>
              <a:t>? </a:t>
            </a:r>
            <a:r>
              <a:rPr lang="en-GB" sz="1100" dirty="0" smtClean="0"/>
              <a:t>(Unprompted) Sample</a:t>
            </a:r>
            <a:r>
              <a:rPr lang="en-GB" sz="1100" dirty="0"/>
              <a:t>: All interviewees who have </a:t>
            </a:r>
            <a:r>
              <a:rPr lang="en-GB" sz="1100" dirty="0" smtClean="0"/>
              <a:t>not used </a:t>
            </a:r>
            <a:r>
              <a:rPr lang="en-GB" sz="1100" dirty="0"/>
              <a:t>Apples website to book appointment </a:t>
            </a:r>
            <a:r>
              <a:rPr lang="en-GB" sz="1100" dirty="0" smtClean="0"/>
              <a:t>(94)</a:t>
            </a:r>
            <a:endParaRPr lang="en-GB" sz="1100" b="1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5123573"/>
              </p:ext>
            </p:extLst>
          </p:nvPr>
        </p:nvGraphicFramePr>
        <p:xfrm>
          <a:off x="251520" y="2348880"/>
          <a:ext cx="45720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436096" y="170080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565656"/>
                </a:solidFill>
              </a:rPr>
              <a:t>Not interested because...</a:t>
            </a:r>
            <a:endParaRPr lang="en-US" b="1" dirty="0">
              <a:solidFill>
                <a:srgbClr val="565656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6372200" y="2204864"/>
            <a:ext cx="2304256" cy="648072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60232" y="234888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Quicker by phone</a:t>
            </a:r>
            <a:endParaRPr lang="en-US" sz="1600" dirty="0"/>
          </a:p>
        </p:txBody>
      </p:sp>
      <p:sp>
        <p:nvSpPr>
          <p:cNvPr id="15" name="Oval Callout 14"/>
          <p:cNvSpPr/>
          <p:nvPr/>
        </p:nvSpPr>
        <p:spPr>
          <a:xfrm>
            <a:off x="5292080" y="3068960"/>
            <a:ext cx="2304256" cy="1080120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72100" y="3174067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Easier by  phone...get an instant response</a:t>
            </a:r>
            <a:endParaRPr lang="en-US" sz="1600" dirty="0"/>
          </a:p>
        </p:txBody>
      </p:sp>
      <p:sp>
        <p:nvSpPr>
          <p:cNvPr id="17" name="Oval Callout 16"/>
          <p:cNvSpPr/>
          <p:nvPr/>
        </p:nvSpPr>
        <p:spPr>
          <a:xfrm>
            <a:off x="6516216" y="4221088"/>
            <a:ext cx="2304256" cy="792088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96236" y="4326195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Like to speak to someone</a:t>
            </a:r>
            <a:endParaRPr lang="en-US" sz="1600" dirty="0"/>
          </a:p>
        </p:txBody>
      </p:sp>
      <p:sp>
        <p:nvSpPr>
          <p:cNvPr id="19" name="Oval Callout 18"/>
          <p:cNvSpPr/>
          <p:nvPr/>
        </p:nvSpPr>
        <p:spPr>
          <a:xfrm>
            <a:off x="4644008" y="5013176"/>
            <a:ext cx="2304256" cy="792088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24028" y="5118283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Live close by and can pop in</a:t>
            </a:r>
            <a:endParaRPr lang="en-US" sz="1600" dirty="0"/>
          </a:p>
        </p:txBody>
      </p:sp>
      <p:sp>
        <p:nvSpPr>
          <p:cNvPr id="21" name="Oval Callout 20"/>
          <p:cNvSpPr/>
          <p:nvPr/>
        </p:nvSpPr>
        <p:spPr>
          <a:xfrm>
            <a:off x="6668616" y="5589240"/>
            <a:ext cx="2304256" cy="792088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48636" y="5694347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Don’t always have internet access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5478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 animBg="1"/>
      <p:bldP spid="7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One-third of patients who have not booked an appointment online could be encouraged to book via Apples website if...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6381328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Q6: You </a:t>
            </a:r>
            <a:r>
              <a:rPr lang="en-GB" sz="1100" dirty="0"/>
              <a:t>mentioned that you haven’t used the Apples website to book an appointment, so what 	would encourage you to book an </a:t>
            </a:r>
            <a:r>
              <a:rPr lang="en-GB" sz="1100" dirty="0" smtClean="0"/>
              <a:t>  appointment  online? (Unprompted) Sample</a:t>
            </a:r>
            <a:r>
              <a:rPr lang="en-GB" sz="1100" dirty="0"/>
              <a:t>: All interviewees who have </a:t>
            </a:r>
            <a:r>
              <a:rPr lang="en-GB" sz="1100" dirty="0" smtClean="0"/>
              <a:t>not used </a:t>
            </a:r>
            <a:r>
              <a:rPr lang="en-GB" sz="1100" dirty="0"/>
              <a:t>Apples website to book appointment </a:t>
            </a:r>
            <a:r>
              <a:rPr lang="en-GB" sz="1100" dirty="0" smtClean="0"/>
              <a:t>(94)</a:t>
            </a:r>
            <a:endParaRPr lang="en-GB" sz="1100" b="1" dirty="0"/>
          </a:p>
        </p:txBody>
      </p:sp>
      <p:sp>
        <p:nvSpPr>
          <p:cNvPr id="4" name="Oval Callout 3"/>
          <p:cNvSpPr/>
          <p:nvPr/>
        </p:nvSpPr>
        <p:spPr>
          <a:xfrm>
            <a:off x="3275856" y="1700808"/>
            <a:ext cx="2304256" cy="689882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55876" y="1805915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...someone showed me</a:t>
            </a:r>
            <a:endParaRPr lang="en-US" sz="1600" dirty="0"/>
          </a:p>
        </p:txBody>
      </p:sp>
      <p:sp>
        <p:nvSpPr>
          <p:cNvPr id="6" name="Oval Callout 5"/>
          <p:cNvSpPr/>
          <p:nvPr/>
        </p:nvSpPr>
        <p:spPr>
          <a:xfrm>
            <a:off x="539552" y="1700808"/>
            <a:ext cx="2304256" cy="792088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9572" y="1805915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Didn’t know you could book online</a:t>
            </a:r>
            <a:endParaRPr lang="en-US" sz="1600" dirty="0"/>
          </a:p>
        </p:txBody>
      </p:sp>
      <p:sp>
        <p:nvSpPr>
          <p:cNvPr id="8" name="Oval Callout 7"/>
          <p:cNvSpPr/>
          <p:nvPr/>
        </p:nvSpPr>
        <p:spPr>
          <a:xfrm>
            <a:off x="2123728" y="2564904"/>
            <a:ext cx="2304256" cy="576064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03748" y="2670011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Not registered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3429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565656"/>
                </a:solidFill>
              </a:rPr>
              <a:t>But, there is still some reticence...</a:t>
            </a:r>
            <a:endParaRPr lang="en-US" sz="2000" b="1" dirty="0">
              <a:solidFill>
                <a:srgbClr val="565656"/>
              </a:solidFill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4860032" y="2492896"/>
            <a:ext cx="2304256" cy="576064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40052" y="2598003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...speedy process</a:t>
            </a:r>
            <a:endParaRPr lang="en-US" sz="1600" dirty="0"/>
          </a:p>
        </p:txBody>
      </p:sp>
      <p:sp>
        <p:nvSpPr>
          <p:cNvPr id="13" name="Oval Callout 12"/>
          <p:cNvSpPr/>
          <p:nvPr/>
        </p:nvSpPr>
        <p:spPr>
          <a:xfrm>
            <a:off x="5724128" y="1700808"/>
            <a:ext cx="2304256" cy="576064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4148" y="1805915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...very easy</a:t>
            </a:r>
            <a:endParaRPr lang="en-US" sz="1600" dirty="0"/>
          </a:p>
        </p:txBody>
      </p:sp>
      <p:sp>
        <p:nvSpPr>
          <p:cNvPr id="15" name="Oval Callout 14"/>
          <p:cNvSpPr/>
          <p:nvPr/>
        </p:nvSpPr>
        <p:spPr>
          <a:xfrm>
            <a:off x="157572" y="2977788"/>
            <a:ext cx="2304256" cy="667236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7592" y="2977788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Need more information</a:t>
            </a:r>
            <a:endParaRPr lang="en-US" sz="1600" dirty="0"/>
          </a:p>
        </p:txBody>
      </p:sp>
      <p:sp>
        <p:nvSpPr>
          <p:cNvPr id="17" name="Oval Callout 16"/>
          <p:cNvSpPr/>
          <p:nvPr/>
        </p:nvSpPr>
        <p:spPr>
          <a:xfrm>
            <a:off x="6516216" y="3068960"/>
            <a:ext cx="2304256" cy="576064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96236" y="3174067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...I had a new phone</a:t>
            </a:r>
            <a:endParaRPr lang="en-US" sz="1600" dirty="0"/>
          </a:p>
        </p:txBody>
      </p:sp>
      <p:sp>
        <p:nvSpPr>
          <p:cNvPr id="19" name="Oval Callout 18"/>
          <p:cNvSpPr/>
          <p:nvPr/>
        </p:nvSpPr>
        <p:spPr>
          <a:xfrm>
            <a:off x="1763688" y="4149080"/>
            <a:ext cx="2304256" cy="792088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3708" y="4254187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Could do it but I like using the phone</a:t>
            </a:r>
            <a:endParaRPr lang="en-US" sz="1600" dirty="0"/>
          </a:p>
        </p:txBody>
      </p:sp>
      <p:sp>
        <p:nvSpPr>
          <p:cNvPr id="21" name="Oval Callout 20"/>
          <p:cNvSpPr/>
          <p:nvPr/>
        </p:nvSpPr>
        <p:spPr>
          <a:xfrm>
            <a:off x="4427984" y="3933056"/>
            <a:ext cx="2304256" cy="739244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99992" y="4005064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Website takes time/quicker by phone</a:t>
            </a:r>
            <a:endParaRPr lang="en-US" sz="1600" dirty="0"/>
          </a:p>
        </p:txBody>
      </p:sp>
      <p:sp>
        <p:nvSpPr>
          <p:cNvPr id="23" name="Oval Callout 22"/>
          <p:cNvSpPr/>
          <p:nvPr/>
        </p:nvSpPr>
        <p:spPr>
          <a:xfrm>
            <a:off x="1763688" y="5354052"/>
            <a:ext cx="2304256" cy="811252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43708" y="5508521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...if I couldn’t get an immediate response</a:t>
            </a:r>
            <a:endParaRPr lang="en-US" sz="1600" dirty="0"/>
          </a:p>
        </p:txBody>
      </p:sp>
      <p:sp>
        <p:nvSpPr>
          <p:cNvPr id="25" name="Oval Callout 24"/>
          <p:cNvSpPr/>
          <p:nvPr/>
        </p:nvSpPr>
        <p:spPr>
          <a:xfrm>
            <a:off x="3851920" y="4941168"/>
            <a:ext cx="2304256" cy="811252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31940" y="5095637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...if it was the only way left</a:t>
            </a:r>
            <a:endParaRPr lang="en-US" sz="1600" dirty="0"/>
          </a:p>
        </p:txBody>
      </p:sp>
      <p:sp>
        <p:nvSpPr>
          <p:cNvPr id="27" name="Oval Callout 26"/>
          <p:cNvSpPr/>
          <p:nvPr/>
        </p:nvSpPr>
        <p:spPr>
          <a:xfrm>
            <a:off x="35496" y="4801508"/>
            <a:ext cx="2304256" cy="715724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5516" y="4906615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People are good at reception</a:t>
            </a:r>
            <a:endParaRPr lang="en-US" sz="1600" dirty="0"/>
          </a:p>
        </p:txBody>
      </p:sp>
      <p:sp>
        <p:nvSpPr>
          <p:cNvPr id="29" name="Oval Callout 28"/>
          <p:cNvSpPr/>
          <p:nvPr/>
        </p:nvSpPr>
        <p:spPr>
          <a:xfrm>
            <a:off x="6156176" y="5445224"/>
            <a:ext cx="2304256" cy="715724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36196" y="5550331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Know of it, but not used it yet</a:t>
            </a:r>
            <a:endParaRPr lang="en-US" sz="1600" dirty="0"/>
          </a:p>
        </p:txBody>
      </p:sp>
      <p:sp>
        <p:nvSpPr>
          <p:cNvPr id="31" name="Oval Callout 30"/>
          <p:cNvSpPr/>
          <p:nvPr/>
        </p:nvSpPr>
        <p:spPr>
          <a:xfrm>
            <a:off x="6012160" y="4417948"/>
            <a:ext cx="2304256" cy="739244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84168" y="4500409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...have </a:t>
            </a:r>
            <a:r>
              <a:rPr lang="en-GB" sz="1600" dirty="0"/>
              <a:t>to wait to get a response </a:t>
            </a:r>
            <a:r>
              <a:rPr lang="en-GB" sz="1600" dirty="0" smtClean="0"/>
              <a:t>on </a:t>
            </a:r>
            <a:r>
              <a:rPr lang="en-GB" sz="1600" dirty="0"/>
              <a:t>email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1512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 animBg="1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3200" dirty="0" smtClean="0"/>
              <a:t>Low level of interest in suggested familiarisation techniques...step-by-step crib notes most popular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Q7: Would any of the following help you to familiarise yourself with how to book an appointment </a:t>
            </a:r>
            <a:r>
              <a:rPr lang="en-GB" sz="1100" dirty="0" smtClean="0"/>
              <a:t>using </a:t>
            </a:r>
            <a:r>
              <a:rPr lang="en-GB" sz="1100" dirty="0"/>
              <a:t>the Apples website</a:t>
            </a:r>
            <a:r>
              <a:rPr lang="en-GB" sz="1100" dirty="0" smtClean="0"/>
              <a:t>?</a:t>
            </a:r>
            <a:br>
              <a:rPr lang="en-GB" sz="1100" dirty="0" smtClean="0"/>
            </a:br>
            <a:r>
              <a:rPr lang="en-GB" sz="1100" dirty="0" smtClean="0"/>
              <a:t>(Prompted) Sample</a:t>
            </a:r>
            <a:r>
              <a:rPr lang="en-GB" sz="1100" dirty="0"/>
              <a:t>: All interviewees who have not used Apples website to book appointment (</a:t>
            </a:r>
            <a:r>
              <a:rPr lang="en-GB" sz="1100" dirty="0" smtClean="0"/>
              <a:t>98)</a:t>
            </a:r>
            <a:endParaRPr lang="en-GB" sz="1100" b="1" dirty="0"/>
          </a:p>
        </p:txBody>
      </p:sp>
      <p:sp>
        <p:nvSpPr>
          <p:cNvPr id="3" name="Oval Callout 2"/>
          <p:cNvSpPr/>
          <p:nvPr/>
        </p:nvSpPr>
        <p:spPr>
          <a:xfrm flipH="1">
            <a:off x="179512" y="4653136"/>
            <a:ext cx="2088232" cy="576064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67544" y="479715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Would just do it</a:t>
            </a:r>
            <a:endParaRPr lang="en-US" sz="1600" dirty="0"/>
          </a:p>
        </p:txBody>
      </p:sp>
      <p:sp>
        <p:nvSpPr>
          <p:cNvPr id="8" name="Oval Callout 7"/>
          <p:cNvSpPr/>
          <p:nvPr/>
        </p:nvSpPr>
        <p:spPr>
          <a:xfrm flipH="1">
            <a:off x="251520" y="5157192"/>
            <a:ext cx="2088232" cy="864097"/>
          </a:xfrm>
          <a:prstGeom prst="wedgeEllipseCallout">
            <a:avLst>
              <a:gd name="adj1" fmla="val -17914"/>
              <a:gd name="adj2" fmla="val 59854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7524" y="5301209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Reminder...straight into calendar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619672" y="602128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Other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8468852"/>
              </p:ext>
            </p:extLst>
          </p:nvPr>
        </p:nvGraphicFramePr>
        <p:xfrm>
          <a:off x="827584" y="2057400"/>
          <a:ext cx="7776864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056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8" grpId="0" animBg="1"/>
      <p:bldP spid="9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3200" dirty="0" smtClean="0"/>
              <a:t>1 in 4 patients are seen on the </a:t>
            </a:r>
            <a:br>
              <a:rPr lang="en-GB" sz="3200" dirty="0" smtClean="0"/>
            </a:br>
            <a:r>
              <a:rPr lang="en-GB" sz="3200" dirty="0" smtClean="0"/>
              <a:t>same day as booking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Q8: Thinking </a:t>
            </a:r>
            <a:r>
              <a:rPr lang="en-GB" sz="1100" dirty="0"/>
              <a:t>about your appointment today, roughly, how long was it between booking your </a:t>
            </a:r>
            <a:r>
              <a:rPr lang="en-GB" sz="1100" dirty="0" smtClean="0"/>
              <a:t> appointment </a:t>
            </a:r>
            <a:r>
              <a:rPr lang="en-GB" sz="1100" dirty="0"/>
              <a:t>and seeing a GP or nurse </a:t>
            </a:r>
            <a:r>
              <a:rPr lang="en-GB" sz="1100" dirty="0" smtClean="0"/>
              <a:t/>
            </a:r>
            <a:br>
              <a:rPr lang="en-GB" sz="1100" dirty="0" smtClean="0"/>
            </a:br>
            <a:r>
              <a:rPr lang="en-GB" sz="1100" dirty="0" smtClean="0"/>
              <a:t>this </a:t>
            </a:r>
            <a:r>
              <a:rPr lang="en-GB" sz="1100" dirty="0"/>
              <a:t>morning/afternoon/evening</a:t>
            </a:r>
            <a:r>
              <a:rPr lang="en-GB" sz="1100" dirty="0" smtClean="0"/>
              <a:t>?  Sample</a:t>
            </a:r>
            <a:r>
              <a:rPr lang="en-GB" sz="1100" dirty="0"/>
              <a:t>: All </a:t>
            </a:r>
            <a:r>
              <a:rPr lang="en-GB" sz="1100" dirty="0" smtClean="0"/>
              <a:t>interviewees (151)</a:t>
            </a:r>
            <a:endParaRPr lang="en-GB" sz="1100" b="1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096827"/>
              </p:ext>
            </p:extLst>
          </p:nvPr>
        </p:nvGraphicFramePr>
        <p:xfrm>
          <a:off x="827584" y="1844824"/>
          <a:ext cx="71287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565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2800" dirty="0" smtClean="0"/>
              <a:t>Two-thirds of patients said time lapse between booking and attending appointment WAS of their choosing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381328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Q9: Was this time lapse of your choosing? </a:t>
            </a:r>
            <a:r>
              <a:rPr lang="en-GB" sz="1100" dirty="0" smtClean="0"/>
              <a:t/>
            </a:r>
            <a:br>
              <a:rPr lang="en-GB" sz="1100" dirty="0" smtClean="0"/>
            </a:br>
            <a:r>
              <a:rPr lang="en-GB" sz="1100" dirty="0" smtClean="0"/>
              <a:t>Sample</a:t>
            </a:r>
            <a:r>
              <a:rPr lang="en-GB" sz="1100" dirty="0"/>
              <a:t>: All interviewees </a:t>
            </a:r>
            <a:r>
              <a:rPr lang="en-GB" sz="1100" dirty="0" smtClean="0"/>
              <a:t>(147)</a:t>
            </a:r>
            <a:endParaRPr lang="en-GB" sz="11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645064"/>
              </p:ext>
            </p:extLst>
          </p:nvPr>
        </p:nvGraphicFramePr>
        <p:xfrm>
          <a:off x="1691680" y="2204864"/>
          <a:ext cx="604867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775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3200" dirty="0" smtClean="0"/>
              <a:t>Where time lapse was NOT of their choosing, </a:t>
            </a:r>
            <a:br>
              <a:rPr lang="en-GB" sz="3200" dirty="0" smtClean="0"/>
            </a:br>
            <a:r>
              <a:rPr lang="en-GB" sz="3200" dirty="0" smtClean="0"/>
              <a:t>main reason was...next available appointment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Q9: Was </a:t>
            </a:r>
            <a:r>
              <a:rPr lang="en-GB" sz="1100" dirty="0"/>
              <a:t>this time lapse of your choosing? </a:t>
            </a:r>
            <a:r>
              <a:rPr lang="en-GB" sz="1100" dirty="0" smtClean="0"/>
              <a:t> No. Q10: Can you explain why that was?</a:t>
            </a:r>
            <a:br>
              <a:rPr lang="en-GB" sz="1100" dirty="0" smtClean="0"/>
            </a:br>
            <a:r>
              <a:rPr lang="en-GB" sz="1100" dirty="0" smtClean="0"/>
              <a:t>Sample</a:t>
            </a:r>
            <a:r>
              <a:rPr lang="en-GB" sz="1100" dirty="0"/>
              <a:t>: All </a:t>
            </a:r>
            <a:r>
              <a:rPr lang="en-GB" sz="1100" dirty="0" smtClean="0"/>
              <a:t>interviewees for whom time lapse was not of their choosing (49) </a:t>
            </a:r>
            <a:r>
              <a:rPr lang="en-GB" sz="1100" b="1" dirty="0" smtClean="0"/>
              <a:t>Please note small sample size.</a:t>
            </a:r>
            <a:endParaRPr lang="en-GB" sz="1100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446701"/>
              </p:ext>
            </p:extLst>
          </p:nvPr>
        </p:nvGraphicFramePr>
        <p:xfrm>
          <a:off x="2915816" y="1772816"/>
          <a:ext cx="604867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Oval Callout 10"/>
          <p:cNvSpPr/>
          <p:nvPr/>
        </p:nvSpPr>
        <p:spPr>
          <a:xfrm flipH="1">
            <a:off x="179512" y="2628201"/>
            <a:ext cx="2088232" cy="720080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79512" y="269149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Online appt. not registered on system</a:t>
            </a:r>
            <a:endParaRPr lang="en-US" sz="1600" dirty="0"/>
          </a:p>
        </p:txBody>
      </p:sp>
      <p:sp>
        <p:nvSpPr>
          <p:cNvPr id="14" name="Oval Callout 13"/>
          <p:cNvSpPr/>
          <p:nvPr/>
        </p:nvSpPr>
        <p:spPr>
          <a:xfrm flipH="1">
            <a:off x="107504" y="5316275"/>
            <a:ext cx="1893107" cy="720080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95535" y="5383927"/>
            <a:ext cx="14401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Did not have appointment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2987824" y="58679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565656"/>
                </a:solidFill>
              </a:rPr>
              <a:t>Other</a:t>
            </a:r>
            <a:endParaRPr lang="en-US" b="1" dirty="0">
              <a:solidFill>
                <a:srgbClr val="565656"/>
              </a:solidFill>
            </a:endParaRPr>
          </a:p>
        </p:txBody>
      </p:sp>
      <p:sp>
        <p:nvSpPr>
          <p:cNvPr id="17" name="Oval Callout 16"/>
          <p:cNvSpPr/>
          <p:nvPr/>
        </p:nvSpPr>
        <p:spPr>
          <a:xfrm flipH="1">
            <a:off x="1670781" y="5301208"/>
            <a:ext cx="2088232" cy="576064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670781" y="544522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Lucky cancellation</a:t>
            </a:r>
            <a:endParaRPr lang="en-US" sz="1600" dirty="0"/>
          </a:p>
        </p:txBody>
      </p:sp>
      <p:sp>
        <p:nvSpPr>
          <p:cNvPr id="19" name="Oval Callout 18"/>
          <p:cNvSpPr/>
          <p:nvPr/>
        </p:nvSpPr>
        <p:spPr>
          <a:xfrm flipH="1">
            <a:off x="554657" y="4869160"/>
            <a:ext cx="2088232" cy="504056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54657" y="496265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Double appt. required</a:t>
            </a:r>
            <a:endParaRPr lang="en-US" sz="1600" dirty="0"/>
          </a:p>
        </p:txBody>
      </p:sp>
      <p:sp>
        <p:nvSpPr>
          <p:cNvPr id="21" name="Oval Callout 20"/>
          <p:cNvSpPr/>
          <p:nvPr/>
        </p:nvSpPr>
        <p:spPr>
          <a:xfrm flipH="1">
            <a:off x="899592" y="5877272"/>
            <a:ext cx="2088232" cy="432048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19572" y="5949280"/>
            <a:ext cx="2484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Ordering an injection</a:t>
            </a:r>
            <a:endParaRPr lang="en-US" sz="1600" dirty="0"/>
          </a:p>
        </p:txBody>
      </p:sp>
      <p:sp>
        <p:nvSpPr>
          <p:cNvPr id="23" name="Oval Callout 22"/>
          <p:cNvSpPr/>
          <p:nvPr/>
        </p:nvSpPr>
        <p:spPr>
          <a:xfrm flipH="1">
            <a:off x="395536" y="3276273"/>
            <a:ext cx="2088232" cy="576064"/>
          </a:xfrm>
          <a:prstGeom prst="wedgeEllipseCallout">
            <a:avLst>
              <a:gd name="adj1" fmla="val -23098"/>
              <a:gd name="adj2" fmla="val 87131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95536" y="3276273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Just the way the system is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539552" y="39957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rgbClr val="565656"/>
                </a:solidFill>
              </a:rPr>
              <a:t>Other</a:t>
            </a:r>
            <a:endParaRPr lang="en-US" b="1" dirty="0">
              <a:solidFill>
                <a:srgbClr val="5656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74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4" grpId="0" animBg="1"/>
      <p:bldP spid="15" grpId="0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/>
              <a:t>Agenda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916832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b="1" dirty="0" smtClean="0">
                <a:solidFill>
                  <a:srgbClr val="565656"/>
                </a:solidFill>
                <a:latin typeface="+mj-lt"/>
              </a:rPr>
              <a:t>Objectives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b="1" dirty="0" smtClean="0">
                <a:solidFill>
                  <a:srgbClr val="565656"/>
                </a:solidFill>
                <a:latin typeface="+mj-lt"/>
              </a:rPr>
              <a:t>Fieldwork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b="1" dirty="0" smtClean="0">
                <a:solidFill>
                  <a:srgbClr val="565656"/>
                </a:solidFill>
                <a:latin typeface="+mj-lt"/>
              </a:rPr>
              <a:t>Booking appointments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b="1" dirty="0" smtClean="0">
                <a:solidFill>
                  <a:srgbClr val="565656"/>
                </a:solidFill>
                <a:latin typeface="+mj-lt"/>
              </a:rPr>
              <a:t>Ordering prescriptions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b="1" dirty="0" smtClean="0">
                <a:solidFill>
                  <a:srgbClr val="565656"/>
                </a:solidFill>
                <a:latin typeface="+mj-lt"/>
              </a:rPr>
              <a:t>Summary and recommendations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b="1" dirty="0" smtClean="0">
                <a:solidFill>
                  <a:srgbClr val="565656"/>
                </a:solidFill>
                <a:latin typeface="+mj-lt"/>
              </a:rPr>
              <a:t>Appendix: Suggestions for improvement</a:t>
            </a:r>
            <a:endParaRPr lang="en-US" sz="2400" b="1" dirty="0">
              <a:solidFill>
                <a:srgbClr val="56565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419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2800" dirty="0" smtClean="0"/>
              <a:t>7 out of 10 patients are aware you can ask for a longer appointment if they need to discuss more than one issue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381328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Q11: Are </a:t>
            </a:r>
            <a:r>
              <a:rPr lang="en-GB" sz="1100" dirty="0"/>
              <a:t>you aware that if you need to discuss more than one issue with your GP, you can ask for a </a:t>
            </a:r>
            <a:r>
              <a:rPr lang="en-GB" sz="1100" dirty="0" smtClean="0"/>
              <a:t> longer </a:t>
            </a:r>
            <a:r>
              <a:rPr lang="en-GB" sz="1100" dirty="0"/>
              <a:t>appointment? </a:t>
            </a:r>
          </a:p>
          <a:p>
            <a:pPr algn="ctr"/>
            <a:r>
              <a:rPr lang="en-GB" sz="1100" dirty="0" smtClean="0"/>
              <a:t>Sample</a:t>
            </a:r>
            <a:r>
              <a:rPr lang="en-GB" sz="1100" dirty="0"/>
              <a:t>: All interviewees </a:t>
            </a:r>
            <a:r>
              <a:rPr lang="en-GB" sz="1100" dirty="0" smtClean="0"/>
              <a:t>(144)</a:t>
            </a:r>
            <a:endParaRPr lang="en-GB" sz="11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8283686"/>
              </p:ext>
            </p:extLst>
          </p:nvPr>
        </p:nvGraphicFramePr>
        <p:xfrm>
          <a:off x="1259632" y="1916832"/>
          <a:ext cx="698477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323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3200" dirty="0" smtClean="0"/>
              <a:t>1 in 4 patients have seen a GP or nurse </a:t>
            </a:r>
            <a:br>
              <a:rPr lang="en-GB" sz="3200" dirty="0" smtClean="0"/>
            </a:br>
            <a:r>
              <a:rPr lang="en-GB" sz="3200" dirty="0" smtClean="0"/>
              <a:t>at least once a month during last 12 months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Q12: Roughly, how often have you seen a GP or nurse during the last 12 months? </a:t>
            </a:r>
            <a:r>
              <a:rPr lang="en-GB" sz="1100" dirty="0" smtClean="0"/>
              <a:t/>
            </a:r>
            <a:br>
              <a:rPr lang="en-GB" sz="1100" dirty="0" smtClean="0"/>
            </a:br>
            <a:r>
              <a:rPr lang="en-GB" sz="1100" dirty="0" smtClean="0"/>
              <a:t>Sample</a:t>
            </a:r>
            <a:r>
              <a:rPr lang="en-GB" sz="1100" dirty="0"/>
              <a:t>: All </a:t>
            </a:r>
            <a:r>
              <a:rPr lang="en-GB" sz="1100" dirty="0" smtClean="0"/>
              <a:t>interviewees (149)</a:t>
            </a:r>
            <a:endParaRPr lang="en-GB" sz="1100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78215"/>
              </p:ext>
            </p:extLst>
          </p:nvPr>
        </p:nvGraphicFramePr>
        <p:xfrm>
          <a:off x="827584" y="1844824"/>
          <a:ext cx="741682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91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Ordering Prescriptions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9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2800" dirty="0"/>
              <a:t>8</a:t>
            </a:r>
            <a:r>
              <a:rPr lang="en-GB" sz="2800" dirty="0" smtClean="0"/>
              <a:t> out of 10 patients who came for an appointment are on medication that requires a repeat prescription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381328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Q13: Are you on medication that requires a repeat prescription? </a:t>
            </a:r>
            <a:r>
              <a:rPr lang="en-GB" sz="1100" dirty="0" smtClean="0"/>
              <a:t/>
            </a:r>
            <a:br>
              <a:rPr lang="en-GB" sz="1100" dirty="0" smtClean="0"/>
            </a:br>
            <a:r>
              <a:rPr lang="en-GB" sz="1100" dirty="0" smtClean="0"/>
              <a:t>Sample</a:t>
            </a:r>
            <a:r>
              <a:rPr lang="en-GB" sz="1100" dirty="0"/>
              <a:t>: All interviewees </a:t>
            </a:r>
            <a:r>
              <a:rPr lang="en-GB" sz="1100" dirty="0" smtClean="0"/>
              <a:t>(149)</a:t>
            </a:r>
            <a:endParaRPr lang="en-GB" sz="11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426111"/>
              </p:ext>
            </p:extLst>
          </p:nvPr>
        </p:nvGraphicFramePr>
        <p:xfrm>
          <a:off x="1115616" y="1772816"/>
          <a:ext cx="712879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544" y="5661248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565656"/>
                </a:solidFill>
              </a:rPr>
              <a:t>Higher  proportion than for  Apples practice as  a whole (65%)</a:t>
            </a:r>
            <a:endParaRPr lang="en-US" sz="2000" b="1" dirty="0">
              <a:solidFill>
                <a:srgbClr val="5656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32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2800" dirty="0" smtClean="0"/>
              <a:t>One third of patients who require a repeat prescription </a:t>
            </a:r>
            <a:br>
              <a:rPr lang="en-GB" sz="2800" dirty="0" smtClean="0"/>
            </a:br>
            <a:r>
              <a:rPr lang="en-GB" sz="2800" dirty="0" smtClean="0"/>
              <a:t>have five or more medications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237312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Q14: How many different medications do you require? </a:t>
            </a:r>
            <a:endParaRPr lang="en-GB" sz="1100" dirty="0" smtClean="0"/>
          </a:p>
          <a:p>
            <a:pPr algn="ctr"/>
            <a:r>
              <a:rPr lang="en-GB" sz="1100" dirty="0" smtClean="0"/>
              <a:t>Sample</a:t>
            </a:r>
            <a:r>
              <a:rPr lang="en-GB" sz="1100" dirty="0"/>
              <a:t>: All interviewees  </a:t>
            </a:r>
            <a:r>
              <a:rPr lang="en-GB" sz="1100" dirty="0" smtClean="0"/>
              <a:t>who require a repeat prescription (117)</a:t>
            </a:r>
            <a:br>
              <a:rPr lang="en-GB" sz="1100" dirty="0" smtClean="0"/>
            </a:br>
            <a:r>
              <a:rPr lang="en-GB" sz="1100" dirty="0" smtClean="0"/>
              <a:t>Please </a:t>
            </a:r>
            <a:r>
              <a:rPr lang="en-GB" sz="1100" dirty="0"/>
              <a:t>note: </a:t>
            </a:r>
            <a:r>
              <a:rPr lang="en-GB" sz="1100" dirty="0" smtClean="0"/>
              <a:t>This </a:t>
            </a:r>
            <a:r>
              <a:rPr lang="en-GB" sz="1100" dirty="0"/>
              <a:t>refers to patients who came to the medical centre for an appointment</a:t>
            </a:r>
            <a:endParaRPr lang="en-GB" sz="1100" b="1" dirty="0"/>
          </a:p>
          <a:p>
            <a:pPr algn="ctr"/>
            <a:endParaRPr lang="en-GB" sz="11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226931"/>
              </p:ext>
            </p:extLst>
          </p:nvPr>
        </p:nvGraphicFramePr>
        <p:xfrm>
          <a:off x="1115616" y="2060848"/>
          <a:ext cx="705678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348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2800" dirty="0" smtClean="0"/>
              <a:t>9 out of 10 patients usually order </a:t>
            </a:r>
            <a:br>
              <a:rPr lang="en-GB" sz="2800" dirty="0" smtClean="0"/>
            </a:br>
            <a:r>
              <a:rPr lang="en-GB" sz="2800" dirty="0" smtClean="0"/>
              <a:t>their repeat prescriptions themselves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237312"/>
            <a:ext cx="813690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Q15: Do you usually order your repeat prescriptions yourself, or does someone else usually order on your behalf? </a:t>
            </a:r>
            <a:r>
              <a:rPr lang="en-GB" sz="1100" dirty="0" smtClean="0"/>
              <a:t/>
            </a:r>
            <a:br>
              <a:rPr lang="en-GB" sz="1100" dirty="0" smtClean="0"/>
            </a:br>
            <a:r>
              <a:rPr lang="en-GB" sz="1100" dirty="0"/>
              <a:t>Sample: All interviewees  who require a repeat prescription (</a:t>
            </a:r>
            <a:r>
              <a:rPr lang="en-GB" sz="1100" dirty="0" smtClean="0"/>
              <a:t>118)</a:t>
            </a:r>
            <a:r>
              <a:rPr lang="en-GB" sz="1100" dirty="0"/>
              <a:t/>
            </a:r>
            <a:br>
              <a:rPr lang="en-GB" sz="1100" dirty="0"/>
            </a:br>
            <a:r>
              <a:rPr lang="en-GB" sz="1100" dirty="0"/>
              <a:t>Please note: </a:t>
            </a:r>
            <a:r>
              <a:rPr lang="en-GB" sz="1100" dirty="0" smtClean="0"/>
              <a:t> </a:t>
            </a:r>
            <a:r>
              <a:rPr lang="en-GB" sz="1100" dirty="0"/>
              <a:t>This refers to patients who came to the medical centre for an appointment</a:t>
            </a:r>
            <a:endParaRPr lang="en-GB" sz="1100" b="1" dirty="0"/>
          </a:p>
          <a:p>
            <a:pPr algn="ctr"/>
            <a:endParaRPr lang="en-GB" sz="1100" b="1" dirty="0"/>
          </a:p>
          <a:p>
            <a:pPr algn="ctr"/>
            <a:endParaRPr lang="en-GB" sz="11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0710611"/>
              </p:ext>
            </p:extLst>
          </p:nvPr>
        </p:nvGraphicFramePr>
        <p:xfrm>
          <a:off x="1187624" y="2132856"/>
          <a:ext cx="684076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550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2800" dirty="0" smtClean="0"/>
              <a:t>9 out of 10 patients order their repeat prescriptions</a:t>
            </a:r>
            <a:br>
              <a:rPr lang="en-GB" sz="2800" dirty="0" smtClean="0"/>
            </a:br>
            <a:r>
              <a:rPr lang="en-GB" sz="2800" dirty="0" smtClean="0"/>
              <a:t>once a month or less frequently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237312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Q16: </a:t>
            </a:r>
            <a:r>
              <a:rPr lang="en-GB" sz="1100" dirty="0"/>
              <a:t>How often do you order a repeat prescription? </a:t>
            </a:r>
            <a:r>
              <a:rPr lang="en-GB" sz="1100" dirty="0" smtClean="0"/>
              <a:t/>
            </a:r>
            <a:br>
              <a:rPr lang="en-GB" sz="1100" dirty="0" smtClean="0"/>
            </a:br>
            <a:r>
              <a:rPr lang="en-GB" sz="1100" dirty="0" smtClean="0"/>
              <a:t>Sample</a:t>
            </a:r>
            <a:r>
              <a:rPr lang="en-GB" sz="1100" dirty="0"/>
              <a:t>: All interviewees  </a:t>
            </a:r>
            <a:r>
              <a:rPr lang="en-GB" sz="1100" dirty="0" smtClean="0"/>
              <a:t>who order their repeat prescriptions themselves (110)</a:t>
            </a:r>
            <a:br>
              <a:rPr lang="en-GB" sz="1100" dirty="0" smtClean="0"/>
            </a:br>
            <a:r>
              <a:rPr lang="en-GB" sz="1100" dirty="0" smtClean="0"/>
              <a:t>Please </a:t>
            </a:r>
            <a:r>
              <a:rPr lang="en-GB" sz="1100" dirty="0"/>
              <a:t>note: </a:t>
            </a:r>
            <a:r>
              <a:rPr lang="en-GB" sz="1100" dirty="0" smtClean="0"/>
              <a:t>This </a:t>
            </a:r>
            <a:r>
              <a:rPr lang="en-GB" sz="1100" dirty="0"/>
              <a:t>refers to patients who came to the medical centre for an appointment</a:t>
            </a:r>
            <a:endParaRPr lang="en-GB" sz="1100" b="1" dirty="0"/>
          </a:p>
          <a:p>
            <a:pPr algn="ctr"/>
            <a:endParaRPr lang="en-GB" sz="11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3197259"/>
              </p:ext>
            </p:extLst>
          </p:nvPr>
        </p:nvGraphicFramePr>
        <p:xfrm>
          <a:off x="107504" y="2060848"/>
          <a:ext cx="64087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32240" y="2398236"/>
            <a:ext cx="22322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565656"/>
                </a:solidFill>
              </a:rPr>
              <a:t>Amongst those who ordered their repeat prescriptions  </a:t>
            </a:r>
            <a:r>
              <a:rPr lang="en-GB" sz="1600" b="1" u="sng" dirty="0" smtClean="0">
                <a:solidFill>
                  <a:srgbClr val="565656"/>
                </a:solidFill>
              </a:rPr>
              <a:t>other than</a:t>
            </a:r>
            <a:r>
              <a:rPr lang="en-GB" sz="1600" b="1" dirty="0" smtClean="0">
                <a:solidFill>
                  <a:srgbClr val="565656"/>
                </a:solidFill>
              </a:rPr>
              <a:t> on a monthly basis, no-one had any suggestions  about how </a:t>
            </a:r>
            <a:r>
              <a:rPr lang="en-US" sz="1600" b="1" dirty="0">
                <a:solidFill>
                  <a:srgbClr val="565656"/>
                </a:solidFill>
              </a:rPr>
              <a:t>the Apples Medical Centre or local pharmacist </a:t>
            </a:r>
            <a:r>
              <a:rPr lang="en-US" sz="1600" b="1" dirty="0" smtClean="0">
                <a:solidFill>
                  <a:srgbClr val="565656"/>
                </a:solidFill>
              </a:rPr>
              <a:t>could help them </a:t>
            </a:r>
            <a:r>
              <a:rPr lang="en-US" sz="1600" b="1" dirty="0">
                <a:solidFill>
                  <a:srgbClr val="565656"/>
                </a:solidFill>
              </a:rPr>
              <a:t>order all </a:t>
            </a:r>
            <a:r>
              <a:rPr lang="en-US" sz="1600" b="1" dirty="0" smtClean="0">
                <a:solidFill>
                  <a:srgbClr val="565656"/>
                </a:solidFill>
              </a:rPr>
              <a:t>their </a:t>
            </a:r>
            <a:r>
              <a:rPr lang="en-US" sz="1600" b="1" dirty="0">
                <a:solidFill>
                  <a:srgbClr val="565656"/>
                </a:solidFill>
              </a:rPr>
              <a:t>prescriptions </a:t>
            </a:r>
            <a:r>
              <a:rPr lang="en-US" sz="1600" b="1" dirty="0" smtClean="0">
                <a:solidFill>
                  <a:srgbClr val="565656"/>
                </a:solidFill>
              </a:rPr>
              <a:t>in </a:t>
            </a:r>
            <a:r>
              <a:rPr lang="en-US" sz="1600" b="1" dirty="0">
                <a:solidFill>
                  <a:srgbClr val="565656"/>
                </a:solidFill>
              </a:rPr>
              <a:t>one go </a:t>
            </a:r>
            <a:r>
              <a:rPr lang="en-US" sz="1600" b="1" dirty="0" smtClean="0">
                <a:solidFill>
                  <a:srgbClr val="565656"/>
                </a:solidFill>
              </a:rPr>
              <a:t>each month</a:t>
            </a:r>
            <a:endParaRPr lang="en-US" sz="1600" b="1" dirty="0">
              <a:solidFill>
                <a:srgbClr val="5656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65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2800" dirty="0" smtClean="0"/>
              <a:t>Most frequently used methods of ordering a repeat prescription are in person or by ticking box on prescription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237312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Q18: Which of the following methods have you ever used to order a repeat prescription? </a:t>
            </a:r>
            <a:r>
              <a:rPr lang="en-GB" sz="1100" dirty="0" smtClean="0"/>
              <a:t/>
            </a:r>
            <a:br>
              <a:rPr lang="en-GB" sz="1100" dirty="0" smtClean="0"/>
            </a:br>
            <a:r>
              <a:rPr lang="en-GB" sz="1100" dirty="0" smtClean="0"/>
              <a:t>Sample</a:t>
            </a:r>
            <a:r>
              <a:rPr lang="en-GB" sz="1100" dirty="0"/>
              <a:t>: All interviewees  </a:t>
            </a:r>
            <a:r>
              <a:rPr lang="en-GB" sz="1100" dirty="0" smtClean="0"/>
              <a:t>who order their repeat prescriptions themselves (111)</a:t>
            </a:r>
            <a:br>
              <a:rPr lang="en-GB" sz="1100" dirty="0" smtClean="0"/>
            </a:br>
            <a:r>
              <a:rPr lang="en-GB" sz="1100" dirty="0" smtClean="0"/>
              <a:t>Please </a:t>
            </a:r>
            <a:r>
              <a:rPr lang="en-GB" sz="1100" dirty="0"/>
              <a:t>note: </a:t>
            </a:r>
            <a:r>
              <a:rPr lang="en-GB" sz="1100" dirty="0" smtClean="0"/>
              <a:t>This </a:t>
            </a:r>
            <a:r>
              <a:rPr lang="en-GB" sz="1100" dirty="0"/>
              <a:t>refers to patients who came to the medical centre for an appointment</a:t>
            </a:r>
            <a:endParaRPr lang="en-GB" sz="1100" b="1" dirty="0"/>
          </a:p>
          <a:p>
            <a:pPr algn="ctr"/>
            <a:endParaRPr lang="en-GB" sz="11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637700"/>
              </p:ext>
            </p:extLst>
          </p:nvPr>
        </p:nvGraphicFramePr>
        <p:xfrm>
          <a:off x="971600" y="1916832"/>
          <a:ext cx="698477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178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2800" dirty="0" smtClean="0"/>
              <a:t>1 in 4 patients who require a repeat prescription </a:t>
            </a:r>
            <a:br>
              <a:rPr lang="en-GB" sz="2800" dirty="0" smtClean="0"/>
            </a:br>
            <a:r>
              <a:rPr lang="en-GB" sz="2800" dirty="0" smtClean="0"/>
              <a:t>have ordered one online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237312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Q19: Have you ever ordered a repeat prescription using the Apples website? </a:t>
            </a:r>
            <a:r>
              <a:rPr lang="en-GB" sz="1100" dirty="0" smtClean="0"/>
              <a:t/>
            </a:r>
            <a:br>
              <a:rPr lang="en-GB" sz="1100" dirty="0" smtClean="0"/>
            </a:br>
            <a:r>
              <a:rPr lang="en-GB" sz="1100" dirty="0" smtClean="0"/>
              <a:t>Sample</a:t>
            </a:r>
            <a:r>
              <a:rPr lang="en-GB" sz="1100" dirty="0"/>
              <a:t>: All interviewees  </a:t>
            </a:r>
            <a:r>
              <a:rPr lang="en-GB" sz="1100" dirty="0" smtClean="0"/>
              <a:t>who order their repeat prescriptions themselves (110)</a:t>
            </a:r>
            <a:br>
              <a:rPr lang="en-GB" sz="1100" dirty="0" smtClean="0"/>
            </a:br>
            <a:r>
              <a:rPr lang="en-GB" sz="1100" dirty="0" smtClean="0"/>
              <a:t>Please </a:t>
            </a:r>
            <a:r>
              <a:rPr lang="en-GB" sz="1100" dirty="0"/>
              <a:t>note: </a:t>
            </a:r>
            <a:r>
              <a:rPr lang="en-GB" sz="1100" dirty="0" smtClean="0"/>
              <a:t>This </a:t>
            </a:r>
            <a:r>
              <a:rPr lang="en-GB" sz="1100" dirty="0"/>
              <a:t>refers to patients who came to the medical centre for an appointment</a:t>
            </a:r>
            <a:endParaRPr lang="en-GB" sz="1100" b="1" dirty="0"/>
          </a:p>
          <a:p>
            <a:pPr algn="ctr"/>
            <a:endParaRPr lang="en-GB" sz="11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8095877"/>
              </p:ext>
            </p:extLst>
          </p:nvPr>
        </p:nvGraphicFramePr>
        <p:xfrm>
          <a:off x="1331640" y="1916832"/>
          <a:ext cx="68407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490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2800" dirty="0" smtClean="0"/>
              <a:t>9 </a:t>
            </a:r>
            <a:r>
              <a:rPr lang="en-GB" sz="2800" dirty="0"/>
              <a:t>out of 10 patients who have </a:t>
            </a:r>
            <a:r>
              <a:rPr lang="en-GB" sz="2800" dirty="0" smtClean="0"/>
              <a:t>ordered </a:t>
            </a:r>
            <a:br>
              <a:rPr lang="en-GB" sz="2800" dirty="0" smtClean="0"/>
            </a:br>
            <a:r>
              <a:rPr lang="en-GB" sz="2800" dirty="0" smtClean="0"/>
              <a:t>a repeat prescription  </a:t>
            </a:r>
            <a:r>
              <a:rPr lang="en-GB" sz="2800" dirty="0"/>
              <a:t>online </a:t>
            </a:r>
            <a:r>
              <a:rPr lang="en-GB" sz="2800" dirty="0" smtClean="0"/>
              <a:t>think it is </a:t>
            </a:r>
            <a:r>
              <a:rPr lang="en-GB" sz="2800" i="1" dirty="0"/>
              <a:t>very easy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237312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Q20: Thinking about ordering repeat prescriptions online, how easy is it to order a repeat prescription using the Apples website? </a:t>
            </a:r>
            <a:r>
              <a:rPr lang="en-GB" sz="1100" dirty="0" smtClean="0"/>
              <a:t/>
            </a:r>
            <a:br>
              <a:rPr lang="en-GB" sz="1100" dirty="0" smtClean="0"/>
            </a:br>
            <a:r>
              <a:rPr lang="en-GB" sz="1100" dirty="0" smtClean="0"/>
              <a:t>Sample</a:t>
            </a:r>
            <a:r>
              <a:rPr lang="en-GB" sz="1100" dirty="0"/>
              <a:t>: All </a:t>
            </a:r>
            <a:r>
              <a:rPr lang="en-GB" sz="1100" dirty="0" smtClean="0"/>
              <a:t>interviewees who have used Apples website to order a repeat prescription online (25). </a:t>
            </a:r>
            <a:r>
              <a:rPr lang="en-GB" sz="1100" b="1" dirty="0" smtClean="0"/>
              <a:t>Please note small sample size</a:t>
            </a:r>
          </a:p>
          <a:p>
            <a:pPr algn="ctr"/>
            <a:r>
              <a:rPr lang="en-GB" sz="1100" dirty="0" smtClean="0"/>
              <a:t>This </a:t>
            </a:r>
            <a:r>
              <a:rPr lang="en-GB" sz="1100" dirty="0"/>
              <a:t>refers to patients who came to the medical centre for an appointment</a:t>
            </a:r>
            <a:endParaRPr lang="en-GB" sz="1100" b="1" dirty="0"/>
          </a:p>
          <a:p>
            <a:pPr algn="ctr"/>
            <a:endParaRPr lang="en-GB" sz="11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536996"/>
              </p:ext>
            </p:extLst>
          </p:nvPr>
        </p:nvGraphicFramePr>
        <p:xfrm>
          <a:off x="1043608" y="1844824"/>
          <a:ext cx="712879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933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/>
              <a:t>Objectives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916832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Determine appointment booking/prescription ordering behaviour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identify willingness to book appointments/order repeat prescriptions online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Determine perceptions of online services and how they might be improved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Identify awareness of option to book a ‘double appointment’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Determine frequency of ordering prescriptions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Elicit suggestions for improvement</a:t>
            </a:r>
          </a:p>
        </p:txBody>
      </p:sp>
    </p:spTree>
    <p:extLst>
      <p:ext uri="{BB962C8B-B14F-4D97-AF65-F5344CB8AC3E}">
        <p14:creationId xmlns:p14="http://schemas.microsoft.com/office/powerpoint/2010/main" val="257700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2800" dirty="0" smtClean="0"/>
              <a:t>Less than 2 out of 10 patients who have ordered their repeat prescriptions online think the process could be improved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237312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Q21:Could </a:t>
            </a:r>
            <a:r>
              <a:rPr lang="en-GB" sz="1100" dirty="0"/>
              <a:t>the Apples online prescription ordering process be improved</a:t>
            </a:r>
            <a:r>
              <a:rPr lang="en-GB" sz="1100" dirty="0" smtClean="0"/>
              <a:t>?</a:t>
            </a:r>
            <a:br>
              <a:rPr lang="en-GB" sz="1100" dirty="0" smtClean="0"/>
            </a:br>
            <a:r>
              <a:rPr lang="en-GB" sz="1100" dirty="0" smtClean="0"/>
              <a:t>Sample</a:t>
            </a:r>
            <a:r>
              <a:rPr lang="en-GB" sz="1100" dirty="0"/>
              <a:t>: All </a:t>
            </a:r>
            <a:r>
              <a:rPr lang="en-GB" sz="1100" dirty="0" smtClean="0"/>
              <a:t>interviewees who have used Apples website to order a repeat prescription online (26). </a:t>
            </a:r>
            <a:r>
              <a:rPr lang="en-GB" sz="1100" b="1" dirty="0" smtClean="0"/>
              <a:t>Please note small sample size</a:t>
            </a:r>
          </a:p>
          <a:p>
            <a:pPr algn="ctr"/>
            <a:r>
              <a:rPr lang="en-GB" sz="1100" dirty="0" smtClean="0"/>
              <a:t>This </a:t>
            </a:r>
            <a:r>
              <a:rPr lang="en-GB" sz="1100" dirty="0"/>
              <a:t>refers to patients who came to the medical centre for an appointment</a:t>
            </a:r>
            <a:endParaRPr lang="en-GB" sz="1100" b="1" dirty="0"/>
          </a:p>
          <a:p>
            <a:pPr algn="ctr"/>
            <a:endParaRPr lang="en-GB" sz="11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694662"/>
              </p:ext>
            </p:extLst>
          </p:nvPr>
        </p:nvGraphicFramePr>
        <p:xfrm>
          <a:off x="29481" y="2384884"/>
          <a:ext cx="421196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Oval Callout 7"/>
          <p:cNvSpPr/>
          <p:nvPr/>
        </p:nvSpPr>
        <p:spPr>
          <a:xfrm>
            <a:off x="6732240" y="2204864"/>
            <a:ext cx="2304256" cy="864096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2240" y="234888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to allow you to order more than 28 days</a:t>
            </a:r>
            <a:endParaRPr lang="en-US" sz="1600" dirty="0"/>
          </a:p>
        </p:txBody>
      </p:sp>
      <p:sp>
        <p:nvSpPr>
          <p:cNvPr id="10" name="Oval Callout 9"/>
          <p:cNvSpPr/>
          <p:nvPr/>
        </p:nvSpPr>
        <p:spPr>
          <a:xfrm>
            <a:off x="4535996" y="3068960"/>
            <a:ext cx="3348372" cy="1263360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5996" y="3174067"/>
            <a:ext cx="33483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If </a:t>
            </a:r>
            <a:r>
              <a:rPr lang="en-GB" sz="1600" dirty="0"/>
              <a:t>you wish to order </a:t>
            </a:r>
            <a:r>
              <a:rPr lang="en-GB" sz="1600" dirty="0" smtClean="0"/>
              <a:t>one </a:t>
            </a:r>
            <a:r>
              <a:rPr lang="en-GB" sz="1600" dirty="0"/>
              <a:t>off </a:t>
            </a:r>
            <a:endParaRPr lang="en-GB" sz="1600" dirty="0" smtClean="0"/>
          </a:p>
          <a:p>
            <a:pPr algn="ctr"/>
            <a:r>
              <a:rPr lang="en-GB" sz="1600" dirty="0" smtClean="0"/>
              <a:t>Item, system </a:t>
            </a:r>
            <a:r>
              <a:rPr lang="en-GB" sz="1600" dirty="0"/>
              <a:t>makes you go in and </a:t>
            </a:r>
            <a:r>
              <a:rPr lang="en-GB" sz="1600" dirty="0" smtClean="0"/>
              <a:t>out twice...discovered pharmacy doesn’t </a:t>
            </a:r>
            <a:r>
              <a:rPr lang="en-GB" sz="1600" dirty="0"/>
              <a:t>always get both requests.</a:t>
            </a:r>
            <a:endParaRPr lang="en-US" sz="1600" dirty="0"/>
          </a:p>
        </p:txBody>
      </p:sp>
      <p:sp>
        <p:nvSpPr>
          <p:cNvPr id="12" name="Oval Callout 11"/>
          <p:cNvSpPr/>
          <p:nvPr/>
        </p:nvSpPr>
        <p:spPr>
          <a:xfrm>
            <a:off x="6660232" y="4221088"/>
            <a:ext cx="2376264" cy="936104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60232" y="433232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Delay </a:t>
            </a:r>
            <a:r>
              <a:rPr lang="en-GB" sz="1600" dirty="0"/>
              <a:t>from ordering to getting it is very long</a:t>
            </a:r>
            <a:endParaRPr lang="en-US" sz="1600" dirty="0"/>
          </a:p>
        </p:txBody>
      </p:sp>
      <p:sp>
        <p:nvSpPr>
          <p:cNvPr id="14" name="Oval Callout 13"/>
          <p:cNvSpPr/>
          <p:nvPr/>
        </p:nvSpPr>
        <p:spPr>
          <a:xfrm>
            <a:off x="4788024" y="4869160"/>
            <a:ext cx="2304256" cy="936104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88024" y="5004465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Display wording - not obvious where to click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535996" y="1763524"/>
            <a:ext cx="450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565656"/>
                </a:solidFill>
              </a:rPr>
              <a:t>Four suggestions for improvement</a:t>
            </a:r>
            <a:endParaRPr lang="en-US" b="1" dirty="0">
              <a:solidFill>
                <a:srgbClr val="5656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77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093296"/>
            <a:ext cx="813690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Q22: You </a:t>
            </a:r>
            <a:r>
              <a:rPr lang="en-GB" sz="1100" dirty="0"/>
              <a:t>mentioned that you haven’t used the Apples website to order a repeat prescription, so what </a:t>
            </a:r>
            <a:r>
              <a:rPr lang="en-GB" sz="1100" dirty="0" smtClean="0"/>
              <a:t>would </a:t>
            </a:r>
            <a:r>
              <a:rPr lang="en-GB" sz="1100" dirty="0"/>
              <a:t>encourage you to order a repeat prescription online? </a:t>
            </a:r>
          </a:p>
          <a:p>
            <a:pPr algn="ctr"/>
            <a:r>
              <a:rPr lang="en-GB" sz="1100" dirty="0" smtClean="0"/>
              <a:t>Sample</a:t>
            </a:r>
            <a:r>
              <a:rPr lang="en-GB" sz="1100" dirty="0"/>
              <a:t>: All </a:t>
            </a:r>
            <a:r>
              <a:rPr lang="en-GB" sz="1100" dirty="0" smtClean="0"/>
              <a:t>interviewees who have not used Apples website to order a repeat prescription online (46). </a:t>
            </a:r>
            <a:r>
              <a:rPr lang="en-GB" sz="1100" b="1" dirty="0" smtClean="0"/>
              <a:t>Please note small sample size</a:t>
            </a:r>
          </a:p>
          <a:p>
            <a:pPr algn="ctr"/>
            <a:r>
              <a:rPr lang="en-GB" sz="1100" dirty="0" smtClean="0"/>
              <a:t>This </a:t>
            </a:r>
            <a:r>
              <a:rPr lang="en-GB" sz="1100" dirty="0"/>
              <a:t>refers to patients who came to the medical centre for an appointment</a:t>
            </a:r>
            <a:endParaRPr lang="en-GB" sz="1100" b="1" dirty="0"/>
          </a:p>
          <a:p>
            <a:pPr algn="ctr"/>
            <a:endParaRPr lang="en-GB" sz="1100" b="1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172501"/>
              </p:ext>
            </p:extLst>
          </p:nvPr>
        </p:nvGraphicFramePr>
        <p:xfrm>
          <a:off x="0" y="1600200"/>
          <a:ext cx="9144000" cy="41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One-half of patients who have not ordered a repeat prescription online said nothing </a:t>
            </a:r>
            <a:r>
              <a:rPr lang="en-GB" sz="2400" dirty="0"/>
              <a:t>w</a:t>
            </a:r>
            <a:r>
              <a:rPr lang="en-GB" sz="2400" dirty="0" smtClean="0"/>
              <a:t>ould encourage them to do so</a:t>
            </a:r>
            <a:endParaRPr lang="en-US" sz="2400" dirty="0"/>
          </a:p>
        </p:txBody>
      </p:sp>
      <p:sp>
        <p:nvSpPr>
          <p:cNvPr id="5" name="Oval Callout 4"/>
          <p:cNvSpPr/>
          <p:nvPr/>
        </p:nvSpPr>
        <p:spPr>
          <a:xfrm flipV="1">
            <a:off x="5220072" y="2708920"/>
            <a:ext cx="2808312" cy="1080120"/>
          </a:xfrm>
          <a:prstGeom prst="wedgeEllipseCallout">
            <a:avLst>
              <a:gd name="adj1" fmla="val -51709"/>
              <a:gd name="adj2" fmla="val 71258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20072" y="2924944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 prefer to do it in person;  I have to come to collect it anyway ...the internet doesn't deliver</a:t>
            </a:r>
          </a:p>
        </p:txBody>
      </p:sp>
    </p:spTree>
    <p:extLst>
      <p:ext uri="{BB962C8B-B14F-4D97-AF65-F5344CB8AC3E}">
        <p14:creationId xmlns:p14="http://schemas.microsoft.com/office/powerpoint/2010/main" val="334345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2400" dirty="0" smtClean="0"/>
              <a:t>Low level of interest in suggested familiarisation techniques to help order prescriptions online...step-by-step crib notes most popular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Q23: Would any of the following help you to familiarise yourself with how to order a repeat prescription using the Apples website? </a:t>
            </a:r>
          </a:p>
          <a:p>
            <a:pPr algn="ctr"/>
            <a:r>
              <a:rPr lang="en-GB" sz="1100" dirty="0" smtClean="0"/>
              <a:t>(Prompted) Sample</a:t>
            </a:r>
            <a:r>
              <a:rPr lang="en-GB" sz="1100" dirty="0"/>
              <a:t>: All interviewees who have not used Apples website to book appointment </a:t>
            </a:r>
            <a:r>
              <a:rPr lang="en-GB" sz="1100" dirty="0" smtClean="0"/>
              <a:t>(64)</a:t>
            </a:r>
            <a:endParaRPr lang="en-GB" sz="1100" b="1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4597095"/>
              </p:ext>
            </p:extLst>
          </p:nvPr>
        </p:nvGraphicFramePr>
        <p:xfrm>
          <a:off x="1259632" y="2057400"/>
          <a:ext cx="7056784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993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and Recommendations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5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solidFill>
                  <a:srgbClr val="2F5897"/>
                </a:solidFill>
              </a:rPr>
              <a:t>Summary</a:t>
            </a:r>
            <a:r>
              <a:rPr lang="en-GB" sz="4400" dirty="0" smtClean="0"/>
              <a:t> and Recommendations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700808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 smtClean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Use of Online Services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Real polarisation amongst patients in terms of their willingness to use Apples online services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Users tend to think it’s easy and less than 1 in 10 think it can be improved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Two-thirds of non-users are not interested in using website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1600" b="1" dirty="0" smtClean="0">
                <a:solidFill>
                  <a:srgbClr val="565656"/>
                </a:solidFill>
                <a:latin typeface="+mj-lt"/>
              </a:rPr>
              <a:t>Perception that phone is quicker and easier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1600" b="1" dirty="0" smtClean="0">
                <a:solidFill>
                  <a:srgbClr val="565656"/>
                </a:solidFill>
                <a:latin typeface="+mj-lt"/>
              </a:rPr>
              <a:t>Like ‘people contact’ either over phone or F2F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565656"/>
                </a:solidFill>
                <a:latin typeface="+mj-lt"/>
              </a:rPr>
              <a:t> </a:t>
            </a: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     But...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Opportunity to encourage online use </a:t>
            </a:r>
            <a:r>
              <a:rPr lang="en-GB" sz="2000" b="1" dirty="0">
                <a:solidFill>
                  <a:srgbClr val="565656"/>
                </a:solidFill>
              </a:rPr>
              <a:t>amongst small niche </a:t>
            </a:r>
            <a:endParaRPr lang="en-GB" sz="2000" b="1" dirty="0" smtClean="0">
              <a:solidFill>
                <a:srgbClr val="56565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9263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solidFill>
                  <a:srgbClr val="2F5897"/>
                </a:solidFill>
              </a:rPr>
              <a:t>Summary</a:t>
            </a:r>
            <a:r>
              <a:rPr lang="en-GB" sz="4400" dirty="0" smtClean="0"/>
              <a:t> and Recommendations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700808"/>
            <a:ext cx="82089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 smtClean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Enhance Online Services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  <a:latin typeface="+mj-lt"/>
              </a:rPr>
              <a:t>Some patients still not aware of online appointment booking and prescription ordering facility, so there is educational opportunity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  <a:latin typeface="+mj-lt"/>
              </a:rPr>
              <a:t>Focus on ease and speed of use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  <a:latin typeface="+mj-lt"/>
              </a:rPr>
              <a:t>Explore how online instructions can be clarified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  <a:latin typeface="+mj-lt"/>
              </a:rPr>
              <a:t>Consider adding step-by-step crib notes to website to help patients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  <a:latin typeface="+mj-lt"/>
              </a:rPr>
              <a:t>Establish if time lapse between ordering and receipt can be improved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  <a:latin typeface="+mj-lt"/>
              </a:rPr>
              <a:t>Check reliability of system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1600" b="1" dirty="0" smtClean="0">
                <a:solidFill>
                  <a:srgbClr val="2F5897"/>
                </a:solidFill>
                <a:latin typeface="+mj-lt"/>
              </a:rPr>
              <a:t>Are all appointments being registered in system?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1600" b="1" dirty="0" smtClean="0">
                <a:solidFill>
                  <a:srgbClr val="2F5897"/>
                </a:solidFill>
                <a:latin typeface="+mj-lt"/>
              </a:rPr>
              <a:t>How can double appointments be easily booked online?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1600" b="1" dirty="0" smtClean="0">
                <a:solidFill>
                  <a:srgbClr val="2F5897"/>
                </a:solidFill>
                <a:latin typeface="+mj-lt"/>
              </a:rPr>
              <a:t>Are all prescription requests received by pharmacy?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GB" sz="2000" b="1" dirty="0" smtClean="0">
              <a:solidFill>
                <a:srgbClr val="565656"/>
              </a:solidFill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GB" sz="2000" b="1" dirty="0" smtClean="0">
              <a:solidFill>
                <a:srgbClr val="56565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035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solidFill>
                  <a:srgbClr val="2F5897"/>
                </a:solidFill>
              </a:rPr>
              <a:t>Summary</a:t>
            </a:r>
            <a:r>
              <a:rPr lang="en-GB" sz="4400" dirty="0" smtClean="0"/>
              <a:t> and Recommendations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484784"/>
            <a:ext cx="820891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 smtClean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Booking Appointments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  <a:latin typeface="+mj-lt"/>
              </a:rPr>
              <a:t>One-third of patients indicated that time lapse between booking and attending appointment was not of their choosing, which is a source of frustration for some...but recognise emergencies are accommodated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1600" b="1" dirty="0" smtClean="0">
                <a:solidFill>
                  <a:srgbClr val="2F5897"/>
                </a:solidFill>
                <a:latin typeface="+mj-lt"/>
              </a:rPr>
              <a:t>Next available appointment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1600" b="1" dirty="0" smtClean="0">
                <a:solidFill>
                  <a:srgbClr val="2F5897"/>
                </a:solidFill>
                <a:latin typeface="+mj-lt"/>
              </a:rPr>
              <a:t>Earliest time to see preferred doctor</a:t>
            </a:r>
          </a:p>
          <a:p>
            <a:pPr>
              <a:lnSpc>
                <a:spcPct val="150000"/>
              </a:lnSpc>
            </a:pPr>
            <a:r>
              <a:rPr lang="en-GB" sz="2800" b="1" dirty="0" smtClean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Double Appointments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</a:rPr>
              <a:t>7 </a:t>
            </a:r>
            <a:r>
              <a:rPr lang="en-GB" sz="2000" b="1" dirty="0">
                <a:solidFill>
                  <a:srgbClr val="2F5897"/>
                </a:solidFill>
              </a:rPr>
              <a:t>out of 10 </a:t>
            </a:r>
            <a:r>
              <a:rPr lang="en-GB" sz="2000" b="1" dirty="0" smtClean="0">
                <a:solidFill>
                  <a:srgbClr val="2F5897"/>
                </a:solidFill>
              </a:rPr>
              <a:t>patients are aware they can book a longer appointment if they wish to discuss more than one issue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</a:rPr>
              <a:t>Educational opportunity amongst remaining 3 in 10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</a:rPr>
              <a:t>Publicise in newsletter and other available channels</a:t>
            </a:r>
            <a:endParaRPr lang="en-US" sz="2000" b="1" dirty="0">
              <a:solidFill>
                <a:srgbClr val="2F5897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GB" sz="2000" b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GB" sz="2000" b="1" dirty="0" smtClean="0">
              <a:solidFill>
                <a:srgbClr val="565656"/>
              </a:solidFill>
              <a:latin typeface="+mj-lt"/>
            </a:endParaRPr>
          </a:p>
        </p:txBody>
      </p:sp>
      <p:sp>
        <p:nvSpPr>
          <p:cNvPr id="4" name="Oval Callout 3"/>
          <p:cNvSpPr/>
          <p:nvPr/>
        </p:nvSpPr>
        <p:spPr>
          <a:xfrm flipV="1">
            <a:off x="5580112" y="3717032"/>
            <a:ext cx="2448272" cy="896185"/>
          </a:xfrm>
          <a:prstGeom prst="wedgeEllipse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80112" y="3782221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2F5897"/>
                </a:solidFill>
              </a:rPr>
              <a:t>Waiting caused by appointment over-run also mentioned</a:t>
            </a:r>
            <a:endParaRPr lang="en-US" sz="1600" dirty="0">
              <a:solidFill>
                <a:srgbClr val="2F58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6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solidFill>
                  <a:srgbClr val="2F5897"/>
                </a:solidFill>
              </a:rPr>
              <a:t>Summary</a:t>
            </a:r>
            <a:r>
              <a:rPr lang="en-GB" sz="4400" dirty="0" smtClean="0"/>
              <a:t> and Recommendations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700808"/>
            <a:ext cx="820891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 smtClean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Frequency of Ordering Repeat Prescriptions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>
                <a:solidFill>
                  <a:srgbClr val="2F5897"/>
                </a:solidFill>
              </a:rPr>
              <a:t>9 out of 10 patients order their repeat </a:t>
            </a:r>
            <a:r>
              <a:rPr lang="en-GB" sz="2000" b="1" dirty="0" smtClean="0">
                <a:solidFill>
                  <a:srgbClr val="2F5897"/>
                </a:solidFill>
              </a:rPr>
              <a:t>prescriptions once </a:t>
            </a:r>
            <a:r>
              <a:rPr lang="en-GB" sz="2000" b="1" dirty="0">
                <a:solidFill>
                  <a:srgbClr val="2F5897"/>
                </a:solidFill>
              </a:rPr>
              <a:t>a month </a:t>
            </a:r>
            <a:r>
              <a:rPr lang="en-GB" sz="2000" b="1" dirty="0" smtClean="0">
                <a:solidFill>
                  <a:srgbClr val="2F5897"/>
                </a:solidFill>
              </a:rPr>
              <a:t>          or </a:t>
            </a:r>
            <a:r>
              <a:rPr lang="en-GB" sz="2000" b="1" dirty="0">
                <a:solidFill>
                  <a:srgbClr val="2F5897"/>
                </a:solidFill>
              </a:rPr>
              <a:t>less </a:t>
            </a:r>
            <a:r>
              <a:rPr lang="en-GB" sz="2000" b="1" dirty="0" smtClean="0">
                <a:solidFill>
                  <a:srgbClr val="2F5897"/>
                </a:solidFill>
              </a:rPr>
              <a:t>frequently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</a:rPr>
              <a:t>Amongst others, no-one </a:t>
            </a:r>
            <a:r>
              <a:rPr lang="en-GB" sz="2000" b="1" dirty="0">
                <a:solidFill>
                  <a:srgbClr val="2F5897"/>
                </a:solidFill>
              </a:rPr>
              <a:t>had any suggestions  about how </a:t>
            </a:r>
            <a:r>
              <a:rPr lang="en-US" sz="2000" b="1" dirty="0" smtClean="0">
                <a:solidFill>
                  <a:srgbClr val="2F5897"/>
                </a:solidFill>
              </a:rPr>
              <a:t>Apples </a:t>
            </a:r>
            <a:r>
              <a:rPr lang="en-US" sz="2000" b="1" dirty="0">
                <a:solidFill>
                  <a:srgbClr val="2F5897"/>
                </a:solidFill>
              </a:rPr>
              <a:t>Medical Centre or local pharmacist could help them order all their prescriptions in one go each </a:t>
            </a:r>
            <a:r>
              <a:rPr lang="en-US" sz="2000" b="1" dirty="0" smtClean="0">
                <a:solidFill>
                  <a:srgbClr val="2F5897"/>
                </a:solidFill>
              </a:rPr>
              <a:t>month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</a:rPr>
              <a:t>Open for discussion</a:t>
            </a:r>
            <a:endParaRPr lang="en-US" sz="2000" b="1" dirty="0">
              <a:solidFill>
                <a:srgbClr val="2F5897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GB" sz="2000" b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GB" sz="2000" b="1" dirty="0" smtClean="0">
              <a:solidFill>
                <a:srgbClr val="56565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9906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solidFill>
                  <a:srgbClr val="2F5897"/>
                </a:solidFill>
              </a:rPr>
              <a:t>Summary</a:t>
            </a:r>
            <a:r>
              <a:rPr lang="en-GB" sz="4400" dirty="0" smtClean="0"/>
              <a:t> and Recommendations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700808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 smtClean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Apples is highly regarded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i="1" dirty="0" smtClean="0">
                <a:solidFill>
                  <a:srgbClr val="2F5897"/>
                </a:solidFill>
              </a:rPr>
              <a:t>“Very happy/happy with things as they are”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i="1" dirty="0" smtClean="0">
                <a:solidFill>
                  <a:srgbClr val="2F5897"/>
                </a:solidFill>
              </a:rPr>
              <a:t>“All is good”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i="1" dirty="0" smtClean="0">
                <a:solidFill>
                  <a:srgbClr val="2F5897"/>
                </a:solidFill>
              </a:rPr>
              <a:t>“Satisfied with the service”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i="1" dirty="0" smtClean="0">
                <a:solidFill>
                  <a:srgbClr val="2F5897"/>
                </a:solidFill>
              </a:rPr>
              <a:t>“Lucky to have this service”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i="1" dirty="0" smtClean="0">
                <a:solidFill>
                  <a:srgbClr val="2F5897"/>
                </a:solidFill>
              </a:rPr>
              <a:t>“Very good all round service”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i="1" dirty="0" smtClean="0">
                <a:solidFill>
                  <a:srgbClr val="2F5897"/>
                </a:solidFill>
              </a:rPr>
              <a:t>“Never been disappointed”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i="1" dirty="0" smtClean="0">
                <a:solidFill>
                  <a:srgbClr val="2F5897"/>
                </a:solidFill>
              </a:rPr>
              <a:t>“Staff are very good and friendly”</a:t>
            </a:r>
            <a:endParaRPr lang="en-US" sz="2000" b="1" i="1" dirty="0">
              <a:solidFill>
                <a:srgbClr val="2F5897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GB" sz="2000" b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GB" sz="2000" b="1" dirty="0" smtClean="0">
              <a:solidFill>
                <a:srgbClr val="56565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852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solidFill>
                  <a:srgbClr val="2F5897"/>
                </a:solidFill>
              </a:rPr>
              <a:t>Summary</a:t>
            </a:r>
            <a:r>
              <a:rPr lang="en-GB" sz="4400" dirty="0" smtClean="0"/>
              <a:t> and Recommendations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700808"/>
            <a:ext cx="820891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 smtClean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Further Suggestions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</a:rPr>
              <a:t>Several patients expressed an interest in having regular check-ups (MOT)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</a:rPr>
              <a:t>Publicise that Apples is now recognised as a Dementia Friendly Surgery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</a:rPr>
              <a:t>Consider making test results available on line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</a:rPr>
              <a:t>Is it feasible for Apples to initiate contact with patient when test results point to need for further treatment/assessment?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</a:rPr>
              <a:t>Several patients living in town asked if they could pick up their prescriptions from the surgery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GB" sz="2000" b="1" dirty="0" smtClean="0">
              <a:solidFill>
                <a:srgbClr val="2F5897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344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/>
              <a:t>Fieldwork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1916832"/>
            <a:ext cx="727280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Face-to-face exit interviewing after appointment with GP/nurse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Between 4</a:t>
            </a:r>
            <a:r>
              <a:rPr lang="en-GB" sz="2000" b="1" baseline="30000" dirty="0" smtClean="0">
                <a:solidFill>
                  <a:srgbClr val="565656"/>
                </a:solidFill>
                <a:latin typeface="+mj-lt"/>
              </a:rPr>
              <a:t>th</a:t>
            </a: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 September – 16</a:t>
            </a:r>
            <a:r>
              <a:rPr lang="en-GB" sz="2000" b="1" baseline="30000" dirty="0" smtClean="0">
                <a:solidFill>
                  <a:srgbClr val="565656"/>
                </a:solidFill>
                <a:latin typeface="+mj-lt"/>
              </a:rPr>
              <a:t>th</a:t>
            </a: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 October 2017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At different times of the day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Over one-half of patients (54%) invited to participate agreed to take part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152 completed interviews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Main reasons for </a:t>
            </a:r>
            <a:r>
              <a:rPr lang="en-GB" sz="2000" b="1" u="sng" dirty="0" smtClean="0">
                <a:solidFill>
                  <a:srgbClr val="565656"/>
                </a:solidFill>
                <a:latin typeface="+mj-lt"/>
              </a:rPr>
              <a:t>not</a:t>
            </a: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 participating: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Haven’t got time/too busy (65%)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Already taken part in this/another survey (16%)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565656"/>
                </a:solidFill>
                <a:latin typeface="+mj-lt"/>
              </a:rPr>
              <a:t>Feeling unwell/in pain (6%)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2000" b="1" dirty="0">
              <a:solidFill>
                <a:srgbClr val="3F3F3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327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solidFill>
                  <a:srgbClr val="2F5897"/>
                </a:solidFill>
              </a:rPr>
              <a:t>Summary</a:t>
            </a:r>
            <a:r>
              <a:rPr lang="en-GB" sz="4400" dirty="0" smtClean="0"/>
              <a:t> and Recommendations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700808"/>
            <a:ext cx="820891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 smtClean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Further Suggestions</a:t>
            </a:r>
            <a:r>
              <a:rPr lang="en-GB" sz="2000" b="1" dirty="0" smtClean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/cont...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>
                <a:solidFill>
                  <a:srgbClr val="2F5897"/>
                </a:solidFill>
              </a:rPr>
              <a:t>Seek opportunities to streamline the number of posters in reception area...”</a:t>
            </a:r>
            <a:r>
              <a:rPr lang="en-GB" sz="2000" b="1" i="1" dirty="0">
                <a:solidFill>
                  <a:srgbClr val="2F5897"/>
                </a:solidFill>
              </a:rPr>
              <a:t>it’s bewildering</a:t>
            </a:r>
            <a:r>
              <a:rPr lang="en-GB" sz="2000" b="1" dirty="0">
                <a:solidFill>
                  <a:srgbClr val="2F5897"/>
                </a:solidFill>
              </a:rPr>
              <a:t>”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>
                <a:solidFill>
                  <a:srgbClr val="2F5897"/>
                </a:solidFill>
              </a:rPr>
              <a:t>Improve signage to encourage greater use of touch screen sign-in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</a:rPr>
              <a:t>Consider installing a water dispenser in Reception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</a:rPr>
              <a:t>Low seats (without arms) are a problem for some patients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rgbClr val="2F5897"/>
                </a:solidFill>
              </a:rPr>
              <a:t>Some people do not like the glass screens</a:t>
            </a:r>
            <a:endParaRPr lang="en-GB" sz="2000" b="1" dirty="0" smtClean="0">
              <a:solidFill>
                <a:srgbClr val="2F5897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621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br>
              <a:rPr lang="en-GB" dirty="0" smtClean="0"/>
            </a:br>
            <a:r>
              <a:rPr lang="en-GB" dirty="0" smtClean="0"/>
              <a:t>Any Questions?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40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Q25: What </a:t>
            </a:r>
            <a:r>
              <a:rPr lang="en-GB" b="1" dirty="0"/>
              <a:t>other improvements would you like to see introduced by the Apples Medical Centre?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97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A lot of very positive feedback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Q25: What other improvements would you like to see introduced by the Apples Medical Centre</a:t>
            </a:r>
            <a:r>
              <a:rPr lang="en-GB" sz="1100" dirty="0" smtClean="0"/>
              <a:t>?</a:t>
            </a:r>
            <a:br>
              <a:rPr lang="en-GB" sz="1100" dirty="0" smtClean="0"/>
            </a:br>
            <a:r>
              <a:rPr lang="en-GB" sz="1100" dirty="0" smtClean="0"/>
              <a:t>Number of interviewees shown in brackets, where more than one person has made the same (or similar) comment.</a:t>
            </a:r>
            <a:endParaRPr lang="en-GB" sz="11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297394"/>
              </p:ext>
            </p:extLst>
          </p:nvPr>
        </p:nvGraphicFramePr>
        <p:xfrm>
          <a:off x="457200" y="1916832"/>
          <a:ext cx="8229600" cy="4248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Very happy/happy with things as they are (23)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Nothing/none/no, i.e. no suggestions for improvement (20)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All good/all okay/all is fine (7)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Brilliant surgery/perfect/excellent/estatic (6)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Satisfied with the service (4)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Very lucky/lucky to have this service (3)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Everything works smoothly (2)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Very good and efficient/efficient and friendly (3)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Never been disappointed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I've never had a problem. As far as I'm concerned everything runs smoothly and I've never had to wait for appointments ...like other surgeries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Can't improve the service I'm getting ...its 100%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Wonderful access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Very good all round service and you never seem to be rushed, although waiting time may be longer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Practice has improved greatly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Quite go ahead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Everyone is pleasant and happy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Like face to face and people contact over the phone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Happy with the service and friendly staff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All staff are very good and friendly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  <a:tr h="212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Positive staff make you welcome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52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Suggestions for improvement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Q25: What other improvements would you like to see introduced by the Apples Medical Centre</a:t>
            </a:r>
            <a:r>
              <a:rPr lang="en-GB" sz="1100" dirty="0" smtClean="0"/>
              <a:t>?</a:t>
            </a:r>
            <a:br>
              <a:rPr lang="en-GB" sz="1100" dirty="0" smtClean="0"/>
            </a:br>
            <a:r>
              <a:rPr lang="en-GB" sz="1100" dirty="0" smtClean="0"/>
              <a:t>Number of interviewees shown in brackets, where more than one has made the same (or similar) comment.</a:t>
            </a:r>
            <a:endParaRPr lang="en-GB" sz="11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132918"/>
              </p:ext>
            </p:extLst>
          </p:nvPr>
        </p:nvGraphicFramePr>
        <p:xfrm>
          <a:off x="608881" y="1700808"/>
          <a:ext cx="7926237" cy="45259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6237"/>
              </a:tblGrid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When patient calls it would maybe help if reception makes the caller aware longer appointments are available if required or necessary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When you check what appointments you've made online  - not entirely accurate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Something to remind me of the visit, a text etc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Times between getting an appointment have increased, but emergencies are accommodated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Reduce waiting times for appointments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It takes time to get an appointment with the doctor of your choice because he is good. I know I can get emergency appointments if I need it.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34815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I have been a patient here since the 70s and you can't help but notice that waiting times to see a GP have increased significantly since then. Obviously any steps that can be taken to reduce waiting times would be welcome. It used to be a 2 day wait at the very most.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Change the number of signs; it is bewildering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Bigger indication to use automated touch screen sign-in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34815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Phone call appointment card with reason for GP/nurse visit for patients suffering from memory/alzheimers.  Also GPs to know why the patient is  visiting and not to ask them why they are there.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On staff mental health service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A little bit more time to go more slowly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Keep to time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Appointment overrun leads to waiting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Communicate about over-running appointments, i.e. 10 waiting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34815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Can I suggest that patients coming for blood tests and  are fasting  could have their blood test in the first hour of the surgery opening, as it is a long time to wait till 11am having fasted for more than 12 hours?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When waiting for test results, it may be helpful if the surgery intiates the contact, especially if further treatment or assessment required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Request test results on line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174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Very occasionally there are communication issues, but generally really good. Would like to have reviews of prescription, an MOT and be called for.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34815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For elderly patients to have a six monthly check to help spot ailments early, either doctor or nurse early detection. Preference to see registered doctor as they understand the person's medical history.   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  <a:tr h="34815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Monitoring that repeat prescriptions are necessary, more frequent assessments of patient's medical needs and medications, because there is a lot of wastage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4" marR="8704" marT="870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33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/cont...</a:t>
            </a:r>
            <a:r>
              <a:rPr lang="en-GB" sz="4000" dirty="0" smtClean="0"/>
              <a:t>Suggestions for improvement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Q25: What other improvements would you like to see introduced by the Apples Medical Centre</a:t>
            </a:r>
            <a:r>
              <a:rPr lang="en-GB" sz="1100" dirty="0" smtClean="0"/>
              <a:t>?</a:t>
            </a:r>
            <a:br>
              <a:rPr lang="en-GB" sz="1100" dirty="0" smtClean="0"/>
            </a:br>
            <a:r>
              <a:rPr lang="en-GB" sz="1100" dirty="0" smtClean="0"/>
              <a:t>Number of interviewees shown in brackets, where more than one has made the same (or similar) comment.</a:t>
            </a:r>
            <a:endParaRPr lang="en-GB" sz="11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665401"/>
              </p:ext>
            </p:extLst>
          </p:nvPr>
        </p:nvGraphicFramePr>
        <p:xfrm>
          <a:off x="457200" y="1988840"/>
          <a:ext cx="8229600" cy="3795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Would like to order multi month prescriptions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To be able to pick up my prescription in the surgery instead of going into town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Be able to collect prescriptions from the surgery, live in sherborne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Could all prescriptions be dispensed at the surgery regardless of distance? Not logical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More support for amcyrlate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Open surgery on Saturdays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New sign on Long Street; every thing else is pretty good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Location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Water machine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Removal of the glass screens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Hiding behind glass screens not liked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Can't get up out of seat very well where there are no arms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Upright chair with arms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Dated waiting room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No music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Hate background music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Improved selection of music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Music needs changing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Remove  classical music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I missed the music this morning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Stop the doors banging !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37" marR="9037" marT="903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35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Additional comments</a:t>
            </a:r>
            <a:endParaRPr lang="en-US" sz="4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340343"/>
              </p:ext>
            </p:extLst>
          </p:nvPr>
        </p:nvGraphicFramePr>
        <p:xfrm>
          <a:off x="467544" y="1988840"/>
          <a:ext cx="8229600" cy="725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18126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Complaint: 2-3 people came to collect their prescriptions on Wednesday afternoon and found the surgery closed.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/>
                </a:tc>
              </a:tr>
              <a:tr h="36253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One lady said: great surgery, love the calmness of front of house staff. Well Pharmacy send her stuff she doesn't require monthly; she has spoken to them in person and written to them. Rather concerned about the cost and waste. She asked who pays for it?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/>
                </a:tc>
              </a:tr>
              <a:tr h="18126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Difficulty turning into the drive; one man did have an accident - caught his radiator. 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15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Interviewee Profile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0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3600" dirty="0" smtClean="0"/>
              <a:t>Gender Profile on par with </a:t>
            </a:r>
            <a:br>
              <a:rPr lang="en-GB" sz="3600" dirty="0" smtClean="0"/>
            </a:br>
            <a:r>
              <a:rPr lang="en-GB" sz="3600" dirty="0" smtClean="0"/>
              <a:t>Medical Practice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381328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Sample: all interviewees (152)</a:t>
            </a:r>
            <a:endParaRPr lang="en-US" sz="11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783768"/>
              </p:ext>
            </p:extLst>
          </p:nvPr>
        </p:nvGraphicFramePr>
        <p:xfrm>
          <a:off x="1907704" y="1772816"/>
          <a:ext cx="568863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035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GB" sz="3200" dirty="0" smtClean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Interviewees </a:t>
            </a:r>
            <a:r>
              <a:rPr lang="en-GB" sz="3200" dirty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much older than patient population, which may reflect greater likelihood of being unwell</a:t>
            </a:r>
            <a:endParaRPr lang="en-US" sz="3200" dirty="0">
              <a:solidFill>
                <a:srgbClr val="2F58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381328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Sample: all interviewees (152)</a:t>
            </a:r>
            <a:endParaRPr lang="en-US" sz="11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483810"/>
              </p:ext>
            </p:extLst>
          </p:nvPr>
        </p:nvGraphicFramePr>
        <p:xfrm>
          <a:off x="1763688" y="1988840"/>
          <a:ext cx="583264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142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Booking Appointments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7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27384"/>
            <a:ext cx="9144000" cy="1600200"/>
          </a:xfrm>
        </p:spPr>
        <p:txBody>
          <a:bodyPr/>
          <a:lstStyle/>
          <a:p>
            <a:r>
              <a:rPr lang="en-GB" sz="3200" dirty="0" smtClean="0"/>
              <a:t>9 out of 10 patients book their </a:t>
            </a:r>
            <a:br>
              <a:rPr lang="en-GB" sz="3200" dirty="0" smtClean="0"/>
            </a:br>
            <a:r>
              <a:rPr lang="en-GB" sz="3200" dirty="0" smtClean="0"/>
              <a:t>own appointments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Q1: Do </a:t>
            </a:r>
            <a:r>
              <a:rPr lang="en-GB" sz="1100" dirty="0"/>
              <a:t>you </a:t>
            </a:r>
            <a:r>
              <a:rPr lang="en-GB" sz="1100" u="sng" dirty="0"/>
              <a:t>usually</a:t>
            </a:r>
            <a:r>
              <a:rPr lang="en-GB" sz="1100" dirty="0"/>
              <a:t> book your appointments with the GP or nurse yourself, or does someone else </a:t>
            </a:r>
            <a:r>
              <a:rPr lang="en-GB" sz="1100" dirty="0" smtClean="0"/>
              <a:t>usually </a:t>
            </a:r>
            <a:r>
              <a:rPr lang="en-GB" sz="1100" dirty="0"/>
              <a:t>book on your behalf</a:t>
            </a:r>
            <a:r>
              <a:rPr lang="en-US" sz="1100" dirty="0"/>
              <a:t> </a:t>
            </a:r>
            <a:r>
              <a:rPr lang="en-GB" sz="1100" dirty="0"/>
              <a:t>? </a:t>
            </a:r>
            <a:r>
              <a:rPr lang="en-US" sz="1100" dirty="0"/>
              <a:t> </a:t>
            </a:r>
          </a:p>
          <a:p>
            <a:pPr algn="ctr"/>
            <a:r>
              <a:rPr lang="en-GB" sz="1100" dirty="0" smtClean="0"/>
              <a:t>Sample: All interviewees (149)</a:t>
            </a:r>
            <a:endParaRPr lang="en-US" sz="11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381032"/>
              </p:ext>
            </p:extLst>
          </p:nvPr>
        </p:nvGraphicFramePr>
        <p:xfrm>
          <a:off x="1115616" y="1628800"/>
          <a:ext cx="712879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701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2026</TotalTime>
  <Words>2777</Words>
  <Application>Microsoft Office PowerPoint</Application>
  <PresentationFormat>On-screen Show (4:3)</PresentationFormat>
  <Paragraphs>347</Paragraphs>
  <Slides>46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Executive</vt:lpstr>
      <vt:lpstr>SAF Patient Survey September – October 2017  </vt:lpstr>
      <vt:lpstr>Agenda</vt:lpstr>
      <vt:lpstr>Objectives</vt:lpstr>
      <vt:lpstr>Fieldwork</vt:lpstr>
      <vt:lpstr>Interviewee Profile</vt:lpstr>
      <vt:lpstr>Gender Profile on par with  Medical Practice</vt:lpstr>
      <vt:lpstr>Interviewees are much older than patient population, which may reflect greater likelihood of being unwell</vt:lpstr>
      <vt:lpstr>Booking Appointments</vt:lpstr>
      <vt:lpstr>9 out of 10 patients book their  own appointments</vt:lpstr>
      <vt:lpstr>Most frequently used method for booking an appointment is by phone</vt:lpstr>
      <vt:lpstr>2 out of 10 patients have used Apples website  to book an appointment online</vt:lpstr>
      <vt:lpstr>8 out of 10 patients who have booked an appointment online think it was very easy</vt:lpstr>
      <vt:lpstr>Less than 1 in 10 patients who have booked an appointment online think the process could be improved</vt:lpstr>
      <vt:lpstr>Two-thirds of patients who have not booked an appointment online have no interest in booking via Apples website</vt:lpstr>
      <vt:lpstr>PowerPoint Presentation</vt:lpstr>
      <vt:lpstr>Low level of interest in suggested familiarisation techniques...step-by-step crib notes most popular</vt:lpstr>
      <vt:lpstr>1 in 4 patients are seen on the  same day as booking</vt:lpstr>
      <vt:lpstr>Two-thirds of patients said time lapse between booking and attending appointment WAS of their choosing</vt:lpstr>
      <vt:lpstr>Where time lapse was NOT of their choosing,  main reason was...next available appointment</vt:lpstr>
      <vt:lpstr>7 out of 10 patients are aware you can ask for a longer appointment if they need to discuss more than one issue</vt:lpstr>
      <vt:lpstr>1 in 4 patients have seen a GP or nurse  at least once a month during last 12 months</vt:lpstr>
      <vt:lpstr>Ordering Prescriptions</vt:lpstr>
      <vt:lpstr>8 out of 10 patients who came for an appointment are on medication that requires a repeat prescription</vt:lpstr>
      <vt:lpstr>One third of patients who require a repeat prescription  have five or more medications</vt:lpstr>
      <vt:lpstr>9 out of 10 patients usually order  their repeat prescriptions themselves</vt:lpstr>
      <vt:lpstr>9 out of 10 patients order their repeat prescriptions once a month or less frequently</vt:lpstr>
      <vt:lpstr>Most frequently used methods of ordering a repeat prescription are in person or by ticking box on prescription</vt:lpstr>
      <vt:lpstr>1 in 4 patients who require a repeat prescription  have ordered one online</vt:lpstr>
      <vt:lpstr>9 out of 10 patients who have ordered  a repeat prescription  online think it is very easy</vt:lpstr>
      <vt:lpstr>Less than 2 out of 10 patients who have ordered their repeat prescriptions online think the process could be improved</vt:lpstr>
      <vt:lpstr>PowerPoint Presentation</vt:lpstr>
      <vt:lpstr>Low level of interest in suggested familiarisation techniques to help order prescriptions online...step-by-step crib notes most popular</vt:lpstr>
      <vt:lpstr>Summary and Recommendations</vt:lpstr>
      <vt:lpstr>Summary and Recommendations</vt:lpstr>
      <vt:lpstr>Summary and Recommendations</vt:lpstr>
      <vt:lpstr>Summary and Recommendations</vt:lpstr>
      <vt:lpstr>Summary and Recommendations</vt:lpstr>
      <vt:lpstr>Summary and Recommendations</vt:lpstr>
      <vt:lpstr>Summary and Recommendations</vt:lpstr>
      <vt:lpstr>Summary and Recommendations</vt:lpstr>
      <vt:lpstr>Thank You Any Questions?</vt:lpstr>
      <vt:lpstr>Appendix</vt:lpstr>
      <vt:lpstr>A lot of very positive feedback</vt:lpstr>
      <vt:lpstr>Suggestions for improvement</vt:lpstr>
      <vt:lpstr>/cont...Suggestions for improvement</vt:lpstr>
      <vt:lpstr>Additional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 Patient Survey September – October 2017</dc:title>
  <dc:creator>User</dc:creator>
  <cp:lastModifiedBy>User</cp:lastModifiedBy>
  <cp:revision>167</cp:revision>
  <dcterms:created xsi:type="dcterms:W3CDTF">2017-11-15T13:31:48Z</dcterms:created>
  <dcterms:modified xsi:type="dcterms:W3CDTF">2017-11-21T08:02:19Z</dcterms:modified>
</cp:coreProperties>
</file>